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7"/>
  </p:notesMasterIdLst>
  <p:sldIdLst>
    <p:sldId id="256" r:id="rId2"/>
    <p:sldId id="332" r:id="rId3"/>
    <p:sldId id="257" r:id="rId4"/>
    <p:sldId id="258" r:id="rId5"/>
    <p:sldId id="259" r:id="rId6"/>
    <p:sldId id="334" r:id="rId7"/>
    <p:sldId id="260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31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3" r:id="rId76"/>
  </p:sldIdLst>
  <p:sldSz cx="17881600" cy="10058400"/>
  <p:notesSz cx="7772400" cy="100584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170" y="618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8E5C6-5FC0-4B40-AD46-C50F0D8D535E}" type="datetimeFigureOut">
              <a:rPr lang="es-AR" smtClean="0"/>
              <a:t>27/6/2021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5F0BB-EFD1-4183-A60C-ED2E941D4F5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09215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F0BB-EFD1-4183-A60C-ED2E941D4F5A}" type="slidenum">
              <a:rPr lang="es-AR" smtClean="0"/>
              <a:t>37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95189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6"/>
            <a:ext cx="125171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5678" y="553084"/>
            <a:ext cx="13110249" cy="849784"/>
          </a:xfrm>
        </p:spPr>
        <p:txBody>
          <a:bodyPr lIns="0" tIns="0" rIns="0" bIns="0"/>
          <a:lstStyle>
            <a:lvl1pPr>
              <a:defRPr sz="5522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2355" y="1883413"/>
            <a:ext cx="14096894" cy="708014"/>
          </a:xfrm>
        </p:spPr>
        <p:txBody>
          <a:bodyPr lIns="0" tIns="0" rIns="0" bIns="0"/>
          <a:lstStyle>
            <a:lvl1pPr>
              <a:defRPr sz="4601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5678" y="553084"/>
            <a:ext cx="13110249" cy="849784"/>
          </a:xfrm>
        </p:spPr>
        <p:txBody>
          <a:bodyPr lIns="0" tIns="0" rIns="0" bIns="0"/>
          <a:lstStyle>
            <a:lvl1pPr>
              <a:defRPr sz="5522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4"/>
            <a:ext cx="777849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4"/>
            <a:ext cx="777849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5678" y="553084"/>
            <a:ext cx="13110249" cy="849784"/>
          </a:xfrm>
        </p:spPr>
        <p:txBody>
          <a:bodyPr lIns="0" tIns="0" rIns="0" bIns="0"/>
          <a:lstStyle>
            <a:lvl1pPr>
              <a:defRPr sz="5522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5678" y="553084"/>
            <a:ext cx="13110249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2355" y="1883413"/>
            <a:ext cx="14096894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4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051804">
        <a:defRPr>
          <a:latin typeface="+mn-lt"/>
          <a:ea typeface="+mn-ea"/>
          <a:cs typeface="+mn-cs"/>
        </a:defRPr>
      </a:lvl2pPr>
      <a:lvl3pPr marL="2103606">
        <a:defRPr>
          <a:latin typeface="+mn-lt"/>
          <a:ea typeface="+mn-ea"/>
          <a:cs typeface="+mn-cs"/>
        </a:defRPr>
      </a:lvl3pPr>
      <a:lvl4pPr marL="3155410">
        <a:defRPr>
          <a:latin typeface="+mn-lt"/>
          <a:ea typeface="+mn-ea"/>
          <a:cs typeface="+mn-cs"/>
        </a:defRPr>
      </a:lvl4pPr>
      <a:lvl5pPr marL="4207214">
        <a:defRPr>
          <a:latin typeface="+mn-lt"/>
          <a:ea typeface="+mn-ea"/>
          <a:cs typeface="+mn-cs"/>
        </a:defRPr>
      </a:lvl5pPr>
      <a:lvl6pPr marL="5259018">
        <a:defRPr>
          <a:latin typeface="+mn-lt"/>
          <a:ea typeface="+mn-ea"/>
          <a:cs typeface="+mn-cs"/>
        </a:defRPr>
      </a:lvl6pPr>
      <a:lvl7pPr marL="6310822">
        <a:defRPr>
          <a:latin typeface="+mn-lt"/>
          <a:ea typeface="+mn-ea"/>
          <a:cs typeface="+mn-cs"/>
        </a:defRPr>
      </a:lvl7pPr>
      <a:lvl8pPr marL="7362624">
        <a:defRPr>
          <a:latin typeface="+mn-lt"/>
          <a:ea typeface="+mn-ea"/>
          <a:cs typeface="+mn-cs"/>
        </a:defRPr>
      </a:lvl8pPr>
      <a:lvl9pPr marL="841442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051804">
        <a:defRPr>
          <a:latin typeface="+mn-lt"/>
          <a:ea typeface="+mn-ea"/>
          <a:cs typeface="+mn-cs"/>
        </a:defRPr>
      </a:lvl2pPr>
      <a:lvl3pPr marL="2103606">
        <a:defRPr>
          <a:latin typeface="+mn-lt"/>
          <a:ea typeface="+mn-ea"/>
          <a:cs typeface="+mn-cs"/>
        </a:defRPr>
      </a:lvl3pPr>
      <a:lvl4pPr marL="3155410">
        <a:defRPr>
          <a:latin typeface="+mn-lt"/>
          <a:ea typeface="+mn-ea"/>
          <a:cs typeface="+mn-cs"/>
        </a:defRPr>
      </a:lvl4pPr>
      <a:lvl5pPr marL="4207214">
        <a:defRPr>
          <a:latin typeface="+mn-lt"/>
          <a:ea typeface="+mn-ea"/>
          <a:cs typeface="+mn-cs"/>
        </a:defRPr>
      </a:lvl5pPr>
      <a:lvl6pPr marL="5259018">
        <a:defRPr>
          <a:latin typeface="+mn-lt"/>
          <a:ea typeface="+mn-ea"/>
          <a:cs typeface="+mn-cs"/>
        </a:defRPr>
      </a:lvl6pPr>
      <a:lvl7pPr marL="6310822">
        <a:defRPr>
          <a:latin typeface="+mn-lt"/>
          <a:ea typeface="+mn-ea"/>
          <a:cs typeface="+mn-cs"/>
        </a:defRPr>
      </a:lvl7pPr>
      <a:lvl8pPr marL="7362624">
        <a:defRPr>
          <a:latin typeface="+mn-lt"/>
          <a:ea typeface="+mn-ea"/>
          <a:cs typeface="+mn-cs"/>
        </a:defRPr>
      </a:lvl8pPr>
      <a:lvl9pPr marL="841442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7880012" cy="1005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3" name="object 3"/>
          <p:cNvSpPr txBox="1">
            <a:spLocks/>
          </p:cNvSpPr>
          <p:nvPr/>
        </p:nvSpPr>
        <p:spPr>
          <a:xfrm>
            <a:off x="1930400" y="2743200"/>
            <a:ext cx="14176719" cy="3595422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5989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571749" marR="2334419" indent="-2300820">
              <a:lnSpc>
                <a:spcPct val="191900"/>
              </a:lnSpc>
              <a:spcBef>
                <a:spcPts val="469"/>
              </a:spcBef>
            </a:pPr>
            <a:r>
              <a:rPr lang="es-AR" sz="5982" kern="0" smtClean="0">
                <a:solidFill>
                  <a:srgbClr val="000000"/>
                </a:solidFill>
              </a:rPr>
              <a:t>CURSO</a:t>
            </a:r>
            <a:r>
              <a:rPr lang="es-AR" sz="5982" kern="0" spc="-58" smtClean="0">
                <a:solidFill>
                  <a:srgbClr val="000000"/>
                </a:solidFill>
              </a:rPr>
              <a:t> </a:t>
            </a:r>
            <a:r>
              <a:rPr lang="es-AR" sz="5982" kern="0" spc="-12" smtClean="0">
                <a:solidFill>
                  <a:srgbClr val="000000"/>
                </a:solidFill>
              </a:rPr>
              <a:t>DE</a:t>
            </a:r>
            <a:r>
              <a:rPr lang="es-AR" sz="5982" kern="0" spc="-23" smtClean="0">
                <a:solidFill>
                  <a:srgbClr val="000000"/>
                </a:solidFill>
              </a:rPr>
              <a:t> </a:t>
            </a:r>
            <a:r>
              <a:rPr lang="es-AR" sz="5982" kern="0" spc="-12" smtClean="0">
                <a:solidFill>
                  <a:srgbClr val="000000"/>
                </a:solidFill>
              </a:rPr>
              <a:t>PROTECCIÓN</a:t>
            </a:r>
            <a:r>
              <a:rPr lang="es-AR" sz="5982" kern="0" spc="-35" smtClean="0">
                <a:solidFill>
                  <a:srgbClr val="000000"/>
                </a:solidFill>
              </a:rPr>
              <a:t> </a:t>
            </a:r>
            <a:r>
              <a:rPr lang="es-AR" sz="5982" kern="0" spc="-12" smtClean="0">
                <a:solidFill>
                  <a:srgbClr val="000000"/>
                </a:solidFill>
              </a:rPr>
              <a:t>DE </a:t>
            </a:r>
            <a:r>
              <a:rPr lang="es-AR" sz="5982" kern="0" spc="-1622" smtClean="0">
                <a:solidFill>
                  <a:srgbClr val="000000"/>
                </a:solidFill>
              </a:rPr>
              <a:t> </a:t>
            </a:r>
            <a:r>
              <a:rPr lang="es-AR" sz="5982" kern="0" smtClean="0">
                <a:solidFill>
                  <a:srgbClr val="000000"/>
                </a:solidFill>
              </a:rPr>
              <a:t>GENERADORES</a:t>
            </a:r>
            <a:endParaRPr lang="es-AR" sz="598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44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78000" y="1143000"/>
            <a:ext cx="14176719" cy="2657308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371072" rIns="0" bIns="0" rtlCol="0">
            <a:spAutoFit/>
          </a:bodyPr>
          <a:lstStyle/>
          <a:p>
            <a:pPr marR="146083" algn="ctr">
              <a:spcBef>
                <a:spcPts val="2922"/>
              </a:spcBef>
            </a:pPr>
            <a:r>
              <a:rPr sz="5982" b="1" spc="-12" dirty="0">
                <a:latin typeface="Arial"/>
                <a:cs typeface="Arial"/>
              </a:rPr>
              <a:t>Protección</a:t>
            </a:r>
            <a:r>
              <a:rPr sz="5982" b="1" spc="-35" dirty="0">
                <a:latin typeface="Arial"/>
                <a:cs typeface="Arial"/>
              </a:rPr>
              <a:t> </a:t>
            </a:r>
            <a:r>
              <a:rPr sz="5982" b="1" spc="-12" dirty="0">
                <a:latin typeface="Arial"/>
                <a:cs typeface="Arial"/>
              </a:rPr>
              <a:t>del</a:t>
            </a:r>
            <a:r>
              <a:rPr sz="5982" b="1" spc="-35" dirty="0">
                <a:latin typeface="Arial"/>
                <a:cs typeface="Arial"/>
              </a:rPr>
              <a:t> </a:t>
            </a:r>
            <a:r>
              <a:rPr sz="5982" b="1" dirty="0">
                <a:latin typeface="Arial"/>
                <a:cs typeface="Arial"/>
              </a:rPr>
              <a:t>generador</a:t>
            </a:r>
            <a:endParaRPr sz="5982" dirty="0">
              <a:latin typeface="Arial"/>
              <a:cs typeface="Arial"/>
            </a:endParaRPr>
          </a:p>
          <a:p>
            <a:pPr marR="151927" algn="ctr">
              <a:spcBef>
                <a:spcPts val="5050"/>
              </a:spcBef>
            </a:pPr>
            <a:r>
              <a:rPr sz="4601" b="1" spc="-12" dirty="0">
                <a:latin typeface="Arial"/>
                <a:cs typeface="Arial"/>
              </a:rPr>
              <a:t>Objetivos</a:t>
            </a:r>
            <a:endParaRPr sz="4601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06600" y="3962400"/>
            <a:ext cx="13383443" cy="5570778"/>
          </a:xfrm>
          <a:prstGeom prst="rect">
            <a:avLst/>
          </a:prstGeom>
        </p:spPr>
        <p:txBody>
          <a:bodyPr vert="horz" wrap="square" lIns="0" tIns="75968" rIns="0" bIns="0" rtlCol="0">
            <a:spAutoFit/>
          </a:bodyPr>
          <a:lstStyle/>
          <a:p>
            <a:pPr marL="553657" marR="11688" indent="-525901">
              <a:lnSpc>
                <a:spcPts val="5292"/>
              </a:lnSpc>
              <a:spcBef>
                <a:spcPts val="598"/>
              </a:spcBef>
              <a:buFont typeface="Wingdings"/>
              <a:buChar char=""/>
              <a:tabLst>
                <a:tab pos="555117" algn="l"/>
                <a:tab pos="4093267" algn="l"/>
                <a:tab pos="5586245" algn="l"/>
                <a:tab pos="8475783" algn="l"/>
                <a:tab pos="10326664" algn="l"/>
              </a:tabLst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crib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r	el	diseño	del	generador,  conexiones,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y</a:t>
            </a:r>
            <a:r>
              <a:rPr sz="4601" b="1" spc="-4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puesta a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tierra</a:t>
            </a:r>
            <a:endParaRPr sz="4601" dirty="0">
              <a:latin typeface="Arial"/>
              <a:cs typeface="Arial"/>
            </a:endParaRPr>
          </a:p>
          <a:p>
            <a:pPr>
              <a:spcBef>
                <a:spcPts val="12"/>
              </a:spcBef>
              <a:buClr>
                <a:srgbClr val="006FC0"/>
              </a:buClr>
              <a:buFont typeface="Wingdings"/>
              <a:buChar char=""/>
            </a:pPr>
            <a:endParaRPr sz="4601" dirty="0">
              <a:latin typeface="Arial"/>
              <a:cs typeface="Arial"/>
            </a:endParaRPr>
          </a:p>
          <a:p>
            <a:pPr marL="553657" marR="13146" indent="-525901">
              <a:lnSpc>
                <a:spcPts val="5292"/>
              </a:lnSpc>
              <a:buFont typeface="Wingdings"/>
              <a:buChar char=""/>
              <a:tabLst>
                <a:tab pos="555117" algn="l"/>
                <a:tab pos="3178785" algn="l"/>
                <a:tab pos="4115182" algn="l"/>
                <a:tab pos="7553994" algn="l"/>
                <a:tab pos="9789076" algn="l"/>
                <a:tab pos="11730531" algn="l"/>
                <a:tab pos="12862680" algn="l"/>
              </a:tabLst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Disc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u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tir	la	protecc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ón	contra	fal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la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s	en	el  estator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y</a:t>
            </a:r>
            <a:r>
              <a:rPr sz="4601" b="1" spc="-8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fallas en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el</a:t>
            </a:r>
            <a:r>
              <a:rPr sz="4601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rotor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del</a:t>
            </a:r>
            <a:r>
              <a:rPr sz="4601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generador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.</a:t>
            </a:r>
            <a:endParaRPr sz="460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6FC0"/>
              </a:buClr>
              <a:buFont typeface="Wingdings"/>
              <a:buChar char=""/>
            </a:pPr>
            <a:endParaRPr sz="4601" dirty="0">
              <a:latin typeface="Arial"/>
              <a:cs typeface="Arial"/>
            </a:endParaRPr>
          </a:p>
          <a:p>
            <a:pPr marL="553657" marR="14609" indent="-525901">
              <a:lnSpc>
                <a:spcPts val="5292"/>
              </a:lnSpc>
              <a:buFont typeface="Wingdings"/>
              <a:buChar char=""/>
              <a:tabLst>
                <a:tab pos="555117" algn="l"/>
              </a:tabLst>
            </a:pP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Describir</a:t>
            </a:r>
            <a:r>
              <a:rPr sz="4601" b="1" spc="7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la</a:t>
            </a:r>
            <a:r>
              <a:rPr sz="4601" b="1" spc="7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73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del</a:t>
            </a:r>
            <a:r>
              <a:rPr sz="4601" b="1" spc="7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generador</a:t>
            </a:r>
            <a:r>
              <a:rPr sz="4601" b="1" spc="759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contra </a:t>
            </a:r>
            <a:r>
              <a:rPr sz="4601" b="1" spc="-124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condiciones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 funcionamiento</a:t>
            </a:r>
            <a:r>
              <a:rPr sz="4601" b="1" spc="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anormales</a:t>
            </a:r>
            <a:endParaRPr sz="460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977447" y="8686800"/>
            <a:ext cx="13649329" cy="0"/>
          </a:xfrm>
          <a:custGeom>
            <a:avLst/>
            <a:gdLst/>
            <a:ahLst/>
            <a:cxnLst/>
            <a:rect l="l" t="t" r="r" b="b"/>
            <a:pathLst>
              <a:path w="5932805">
                <a:moveTo>
                  <a:pt x="0" y="0"/>
                </a:moveTo>
                <a:lnTo>
                  <a:pt x="593280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778000" y="3048000"/>
            <a:ext cx="14505425" cy="2943225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390064" rIns="0" bIns="0" rtlCol="0">
            <a:spAutoFit/>
          </a:bodyPr>
          <a:lstStyle/>
          <a:p>
            <a:pPr marR="67197" algn="ctr">
              <a:spcBef>
                <a:spcPts val="3071"/>
              </a:spcBef>
            </a:pPr>
            <a:r>
              <a:rPr sz="5522" b="1" spc="-12" dirty="0">
                <a:latin typeface="Arial"/>
                <a:cs typeface="Arial"/>
              </a:rPr>
              <a:t>DISEÑO </a:t>
            </a:r>
            <a:r>
              <a:rPr sz="5522" b="1" dirty="0">
                <a:latin typeface="Arial"/>
                <a:cs typeface="Arial"/>
              </a:rPr>
              <a:t>DEL </a:t>
            </a:r>
            <a:r>
              <a:rPr sz="5522" b="1" spc="-12" dirty="0">
                <a:latin typeface="Arial"/>
                <a:cs typeface="Arial"/>
              </a:rPr>
              <a:t>GENERADOR,</a:t>
            </a:r>
            <a:r>
              <a:rPr sz="5522" b="1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CONEXIONES</a:t>
            </a:r>
            <a:endParaRPr sz="5522">
              <a:latin typeface="Arial"/>
              <a:cs typeface="Arial"/>
            </a:endParaRPr>
          </a:p>
          <a:p>
            <a:pPr>
              <a:spcBef>
                <a:spcPts val="23"/>
              </a:spcBef>
            </a:pPr>
            <a:endParaRPr sz="5522">
              <a:latin typeface="Arial"/>
              <a:cs typeface="Arial"/>
            </a:endParaRPr>
          </a:p>
          <a:p>
            <a:pPr marR="68660" algn="ctr">
              <a:spcBef>
                <a:spcPts val="12"/>
              </a:spcBef>
            </a:pPr>
            <a:r>
              <a:rPr sz="5522" b="1" dirty="0">
                <a:latin typeface="Arial"/>
                <a:cs typeface="Arial"/>
              </a:rPr>
              <a:t>Y</a:t>
            </a:r>
            <a:r>
              <a:rPr sz="5522" b="1" spc="-23" dirty="0">
                <a:latin typeface="Arial"/>
                <a:cs typeface="Arial"/>
              </a:rPr>
              <a:t> </a:t>
            </a:r>
            <a:r>
              <a:rPr sz="5522" b="1" dirty="0">
                <a:latin typeface="Arial"/>
                <a:cs typeface="Arial"/>
              </a:rPr>
              <a:t>FORMAS</a:t>
            </a:r>
            <a:r>
              <a:rPr sz="5522" b="1" spc="-12" dirty="0">
                <a:latin typeface="Arial"/>
                <a:cs typeface="Arial"/>
              </a:rPr>
              <a:t> DE</a:t>
            </a:r>
            <a:r>
              <a:rPr sz="5522" b="1" spc="-46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PUESTA</a:t>
            </a:r>
            <a:r>
              <a:rPr sz="5522" b="1" spc="-46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A TIERRA</a:t>
            </a:r>
            <a:endParaRPr sz="5522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93156" y="2326214"/>
            <a:ext cx="149011" cy="207950"/>
          </a:xfrm>
          <a:prstGeom prst="rect">
            <a:avLst/>
          </a:prstGeom>
        </p:spPr>
        <p:txBody>
          <a:bodyPr vert="horz" wrap="square" lIns="0" tIns="30679" rIns="0" bIns="0" rtlCol="0">
            <a:spAutoFit/>
          </a:bodyPr>
          <a:lstStyle/>
          <a:p>
            <a:pPr marL="29217">
              <a:spcBef>
                <a:spcPts val="242"/>
              </a:spcBef>
            </a:pPr>
            <a:r>
              <a:rPr sz="1150" spc="35" dirty="0">
                <a:solidFill>
                  <a:srgbClr val="7BA2C4"/>
                </a:solidFill>
                <a:latin typeface="Microsoft Sans Serif"/>
                <a:cs typeface="Microsoft Sans Serif"/>
              </a:rPr>
              <a:t>=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6600" y="914400"/>
            <a:ext cx="14176719" cy="2126709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353541" rIns="0" bIns="0" rtlCol="0">
            <a:spAutoFit/>
          </a:bodyPr>
          <a:lstStyle/>
          <a:p>
            <a:pPr marL="5020900" marR="1983818" indent="-3440274">
              <a:lnSpc>
                <a:spcPts val="6879"/>
              </a:lnSpc>
              <a:spcBef>
                <a:spcPts val="2784"/>
              </a:spcBef>
            </a:pPr>
            <a:r>
              <a:rPr sz="5982" spc="-12" dirty="0"/>
              <a:t>Componentes principales </a:t>
            </a:r>
            <a:r>
              <a:rPr sz="5982" dirty="0"/>
              <a:t>del </a:t>
            </a:r>
            <a:r>
              <a:rPr sz="5982" spc="-1633" dirty="0"/>
              <a:t> </a:t>
            </a:r>
            <a:r>
              <a:rPr sz="5982" dirty="0"/>
              <a:t>generador</a:t>
            </a:r>
            <a:endParaRPr sz="5982" dirty="0"/>
          </a:p>
        </p:txBody>
      </p:sp>
      <p:sp>
        <p:nvSpPr>
          <p:cNvPr id="4" name="object 4"/>
          <p:cNvSpPr txBox="1"/>
          <p:nvPr/>
        </p:nvSpPr>
        <p:spPr>
          <a:xfrm>
            <a:off x="2540000" y="3200400"/>
            <a:ext cx="10899887" cy="6249155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1079560" indent="-1051804">
              <a:lnSpc>
                <a:spcPts val="7029"/>
              </a:lnSpc>
              <a:spcBef>
                <a:spcPts val="230"/>
              </a:spcBef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5982" b="1" spc="-12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endParaRPr sz="5982" dirty="0">
              <a:latin typeface="Arial"/>
              <a:cs typeface="Arial"/>
            </a:endParaRPr>
          </a:p>
          <a:p>
            <a:pPr marL="2594449" lvl="1" indent="-464546">
              <a:lnSpc>
                <a:spcPts val="6879"/>
              </a:lnSpc>
              <a:buChar char="-"/>
              <a:tabLst>
                <a:tab pos="2595910" algn="l"/>
              </a:tabLst>
            </a:pPr>
            <a:r>
              <a:rPr sz="5982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Núcleo</a:t>
            </a:r>
            <a:r>
              <a:rPr lang="en-US" sz="5982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n-US" sz="5982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Laminado</a:t>
            </a:r>
            <a:endParaRPr sz="5982" dirty="0">
              <a:latin typeface="Arial"/>
              <a:cs typeface="Arial"/>
            </a:endParaRPr>
          </a:p>
          <a:p>
            <a:pPr marL="2594449" lvl="1" indent="-464546">
              <a:lnSpc>
                <a:spcPts val="6879"/>
              </a:lnSpc>
              <a:buChar char="-"/>
              <a:tabLst>
                <a:tab pos="2595910" algn="l"/>
              </a:tabLst>
            </a:pPr>
            <a:r>
              <a:rPr sz="5982" b="1" spc="-12" dirty="0">
                <a:solidFill>
                  <a:srgbClr val="00AF50"/>
                </a:solidFill>
                <a:latin typeface="Arial"/>
                <a:cs typeface="Arial"/>
              </a:rPr>
              <a:t>Bobinado</a:t>
            </a:r>
            <a:endParaRPr sz="5982" dirty="0">
              <a:latin typeface="Arial"/>
              <a:cs typeface="Arial"/>
            </a:endParaRPr>
          </a:p>
          <a:p>
            <a:pPr marL="1079560" indent="-1051804">
              <a:lnSpc>
                <a:spcPts val="6879"/>
              </a:lnSpc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5982" b="1" spc="-12" dirty="0">
                <a:solidFill>
                  <a:srgbClr val="00AF50"/>
                </a:solidFill>
                <a:latin typeface="Arial"/>
                <a:cs typeface="Arial"/>
              </a:rPr>
              <a:t>Rotor</a:t>
            </a:r>
            <a:endParaRPr sz="5982" dirty="0">
              <a:latin typeface="Arial"/>
              <a:cs typeface="Arial"/>
            </a:endParaRPr>
          </a:p>
          <a:p>
            <a:pPr marL="2594449" lvl="1" indent="-464546">
              <a:lnSpc>
                <a:spcPts val="6891"/>
              </a:lnSpc>
              <a:buChar char="-"/>
              <a:tabLst>
                <a:tab pos="2595910" algn="l"/>
              </a:tabLst>
            </a:pPr>
            <a:r>
              <a:rPr sz="5982" b="1" dirty="0">
                <a:solidFill>
                  <a:srgbClr val="00AF50"/>
                </a:solidFill>
                <a:latin typeface="Arial"/>
                <a:cs typeface="Arial"/>
              </a:rPr>
              <a:t>Eje</a:t>
            </a:r>
            <a:endParaRPr sz="5982" dirty="0">
              <a:latin typeface="Arial"/>
              <a:cs typeface="Arial"/>
            </a:endParaRPr>
          </a:p>
          <a:p>
            <a:pPr marL="2594449" lvl="1" indent="-464546">
              <a:lnSpc>
                <a:spcPts val="6891"/>
              </a:lnSpc>
              <a:buChar char="-"/>
              <a:tabLst>
                <a:tab pos="2595910" algn="l"/>
              </a:tabLst>
            </a:pPr>
            <a:r>
              <a:rPr sz="5982" b="1" dirty="0">
                <a:solidFill>
                  <a:srgbClr val="00AF50"/>
                </a:solidFill>
                <a:latin typeface="Arial"/>
                <a:cs typeface="Arial"/>
              </a:rPr>
              <a:t>Polos</a:t>
            </a:r>
            <a:endParaRPr sz="5982" dirty="0">
              <a:latin typeface="Arial"/>
              <a:cs typeface="Arial"/>
            </a:endParaRPr>
          </a:p>
          <a:p>
            <a:pPr marL="974379" indent="-946623">
              <a:lnSpc>
                <a:spcPts val="7029"/>
              </a:lnSpc>
              <a:buSzPct val="76923"/>
              <a:buFont typeface="Wingdings"/>
              <a:buChar char=""/>
              <a:tabLst>
                <a:tab pos="974379" algn="l"/>
                <a:tab pos="975840" algn="l"/>
              </a:tabLst>
            </a:pPr>
            <a:r>
              <a:rPr sz="5982" b="1" dirty="0">
                <a:solidFill>
                  <a:srgbClr val="00AF50"/>
                </a:solidFill>
                <a:latin typeface="Arial"/>
                <a:cs typeface="Arial"/>
              </a:rPr>
              <a:t>Anillos</a:t>
            </a:r>
            <a:r>
              <a:rPr sz="5982" b="1" spc="-9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982" b="1" spc="-12" dirty="0">
                <a:solidFill>
                  <a:srgbClr val="00AF50"/>
                </a:solidFill>
                <a:latin typeface="Arial"/>
                <a:cs typeface="Arial"/>
              </a:rPr>
              <a:t>colectores</a:t>
            </a:r>
            <a:endParaRPr sz="5982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525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06600" y="92202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grpSp>
        <p:nvGrpSpPr>
          <p:cNvPr id="3" name="object 3"/>
          <p:cNvGrpSpPr/>
          <p:nvPr/>
        </p:nvGrpSpPr>
        <p:grpSpPr>
          <a:xfrm>
            <a:off x="2529432" y="552450"/>
            <a:ext cx="13090364" cy="8667750"/>
            <a:chOff x="789454" y="850179"/>
            <a:chExt cx="6115685" cy="46520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454" y="850179"/>
              <a:ext cx="6115535" cy="46514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29584" y="880110"/>
              <a:ext cx="1583055" cy="600710"/>
            </a:xfrm>
            <a:custGeom>
              <a:avLst/>
              <a:gdLst/>
              <a:ahLst/>
              <a:cxnLst/>
              <a:rect l="l" t="t" r="r" b="b"/>
              <a:pathLst>
                <a:path w="1583054" h="600710">
                  <a:moveTo>
                    <a:pt x="0" y="600709"/>
                  </a:moveTo>
                  <a:lnTo>
                    <a:pt x="1583055" y="600709"/>
                  </a:lnTo>
                  <a:lnTo>
                    <a:pt x="1583055" y="0"/>
                  </a:lnTo>
                  <a:lnTo>
                    <a:pt x="0" y="0"/>
                  </a:lnTo>
                  <a:lnTo>
                    <a:pt x="0" y="600709"/>
                  </a:lnTo>
                  <a:close/>
                </a:path>
              </a:pathLst>
            </a:custGeom>
            <a:ln w="2857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 sz="414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 flipV="1">
            <a:off x="1930400" y="9143999"/>
            <a:ext cx="13644946" cy="45719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grpSp>
        <p:nvGrpSpPr>
          <p:cNvPr id="3" name="object 3"/>
          <p:cNvGrpSpPr/>
          <p:nvPr/>
        </p:nvGrpSpPr>
        <p:grpSpPr>
          <a:xfrm>
            <a:off x="2370476" y="457200"/>
            <a:ext cx="12636915" cy="8534400"/>
            <a:chOff x="1112668" y="850186"/>
            <a:chExt cx="5492750" cy="44831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2668" y="850186"/>
              <a:ext cx="5492601" cy="44825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66414" y="887095"/>
              <a:ext cx="1583055" cy="600710"/>
            </a:xfrm>
            <a:custGeom>
              <a:avLst/>
              <a:gdLst/>
              <a:ahLst/>
              <a:cxnLst/>
              <a:rect l="l" t="t" r="r" b="b"/>
              <a:pathLst>
                <a:path w="1583054" h="600710">
                  <a:moveTo>
                    <a:pt x="0" y="600709"/>
                  </a:moveTo>
                  <a:lnTo>
                    <a:pt x="1583055" y="600709"/>
                  </a:lnTo>
                  <a:lnTo>
                    <a:pt x="1583055" y="0"/>
                  </a:lnTo>
                  <a:lnTo>
                    <a:pt x="0" y="0"/>
                  </a:lnTo>
                  <a:lnTo>
                    <a:pt x="0" y="600709"/>
                  </a:lnTo>
                  <a:close/>
                </a:path>
              </a:pathLst>
            </a:custGeom>
            <a:ln w="2857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 flipV="1">
            <a:off x="2006600" y="9296399"/>
            <a:ext cx="13644946" cy="45719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grpSp>
        <p:nvGrpSpPr>
          <p:cNvPr id="3" name="object 3"/>
          <p:cNvGrpSpPr/>
          <p:nvPr/>
        </p:nvGrpSpPr>
        <p:grpSpPr>
          <a:xfrm>
            <a:off x="2006600" y="464344"/>
            <a:ext cx="13633259" cy="9143999"/>
            <a:chOff x="917329" y="890269"/>
            <a:chExt cx="5925820" cy="47256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329" y="1111156"/>
              <a:ext cx="5925550" cy="450478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66875" y="890269"/>
              <a:ext cx="4429125" cy="676275"/>
            </a:xfrm>
            <a:custGeom>
              <a:avLst/>
              <a:gdLst/>
              <a:ahLst/>
              <a:cxnLst/>
              <a:rect l="l" t="t" r="r" b="b"/>
              <a:pathLst>
                <a:path w="4429125" h="676275">
                  <a:moveTo>
                    <a:pt x="4429125" y="0"/>
                  </a:moveTo>
                  <a:lnTo>
                    <a:pt x="0" y="0"/>
                  </a:lnTo>
                  <a:lnTo>
                    <a:pt x="0" y="676275"/>
                  </a:lnTo>
                  <a:lnTo>
                    <a:pt x="4429125" y="676275"/>
                  </a:lnTo>
                  <a:lnTo>
                    <a:pt x="44291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486472" y="807016"/>
            <a:ext cx="6195741" cy="1099008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46892" rIns="0" bIns="0" rtlCol="0">
            <a:spAutoFit/>
          </a:bodyPr>
          <a:lstStyle/>
          <a:p>
            <a:pPr marL="224969">
              <a:spcBef>
                <a:spcPts val="1942"/>
              </a:spcBef>
            </a:pPr>
            <a:r>
              <a:rPr spc="-12" dirty="0">
                <a:solidFill>
                  <a:srgbClr val="000000"/>
                </a:solidFill>
                <a:latin typeface="Calibri"/>
                <a:cs typeface="Calibri"/>
              </a:rPr>
              <a:t>DISEÑO</a:t>
            </a:r>
            <a:r>
              <a:rPr spc="-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12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pc="-8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ROTOR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81600" cy="100584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07599" y="9485724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grpSp>
        <p:nvGrpSpPr>
          <p:cNvPr id="3" name="object 3"/>
          <p:cNvGrpSpPr/>
          <p:nvPr/>
        </p:nvGrpSpPr>
        <p:grpSpPr>
          <a:xfrm>
            <a:off x="1216824" y="238861"/>
            <a:ext cx="14726024" cy="9008002"/>
            <a:chOff x="635000" y="600709"/>
            <a:chExt cx="6400800" cy="39154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2371" y="1074606"/>
              <a:ext cx="5562691" cy="34409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35000" y="600709"/>
              <a:ext cx="6400800" cy="1255395"/>
            </a:xfrm>
            <a:custGeom>
              <a:avLst/>
              <a:gdLst/>
              <a:ahLst/>
              <a:cxnLst/>
              <a:rect l="l" t="t" r="r" b="b"/>
              <a:pathLst>
                <a:path w="6400800" h="1255395">
                  <a:moveTo>
                    <a:pt x="6400800" y="0"/>
                  </a:moveTo>
                  <a:lnTo>
                    <a:pt x="0" y="0"/>
                  </a:lnTo>
                  <a:lnTo>
                    <a:pt x="0" y="1255395"/>
                  </a:lnTo>
                  <a:lnTo>
                    <a:pt x="6400800" y="1255395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13949" y="456237"/>
            <a:ext cx="14160649" cy="2891954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9218" rIns="0" bIns="0" rtlCol="0">
            <a:spAutoFit/>
          </a:bodyPr>
          <a:lstStyle/>
          <a:p>
            <a:pPr marL="948084" marR="895495" algn="ctr">
              <a:lnSpc>
                <a:spcPts val="7293"/>
              </a:lnSpc>
              <a:spcBef>
                <a:spcPts val="230"/>
              </a:spcBef>
            </a:pPr>
            <a:r>
              <a:rPr sz="5522" b="1" spc="-12" dirty="0">
                <a:latin typeface="Calibri"/>
                <a:cs typeface="Calibri"/>
              </a:rPr>
              <a:t>Conexión del </a:t>
            </a:r>
            <a:r>
              <a:rPr sz="5522" b="1" dirty="0">
                <a:latin typeface="Calibri"/>
                <a:cs typeface="Calibri"/>
              </a:rPr>
              <a:t>Arrollamiento</a:t>
            </a:r>
            <a:r>
              <a:rPr sz="5522" b="1" dirty="0">
                <a:latin typeface="Calibri"/>
                <a:cs typeface="Calibri"/>
              </a:rPr>
              <a:t> de </a:t>
            </a:r>
            <a:r>
              <a:rPr sz="5522" b="1" spc="-12" dirty="0">
                <a:latin typeface="Calibri"/>
                <a:cs typeface="Calibri"/>
              </a:rPr>
              <a:t>Campo </a:t>
            </a:r>
            <a:r>
              <a:rPr sz="5522" b="1" dirty="0">
                <a:latin typeface="Calibri"/>
                <a:cs typeface="Calibri"/>
              </a:rPr>
              <a:t>a la </a:t>
            </a:r>
            <a:r>
              <a:rPr sz="5522" b="1" spc="-1219" dirty="0">
                <a:latin typeface="Calibri"/>
                <a:cs typeface="Calibri"/>
              </a:rPr>
              <a:t> </a:t>
            </a:r>
            <a:r>
              <a:rPr sz="5522" b="1" spc="-12" dirty="0">
                <a:latin typeface="Calibri"/>
                <a:cs typeface="Calibri"/>
              </a:rPr>
              <a:t>Fuente</a:t>
            </a:r>
            <a:r>
              <a:rPr sz="5522" b="1" spc="-23" dirty="0">
                <a:latin typeface="Calibri"/>
                <a:cs typeface="Calibri"/>
              </a:rPr>
              <a:t> </a:t>
            </a:r>
            <a:r>
              <a:rPr sz="5522" b="1" dirty="0">
                <a:latin typeface="Calibri"/>
                <a:cs typeface="Calibri"/>
              </a:rPr>
              <a:t>de DC</a:t>
            </a:r>
            <a:endParaRPr sz="5522" dirty="0">
              <a:latin typeface="Calibri"/>
              <a:cs typeface="Calibri"/>
            </a:endParaRPr>
          </a:p>
          <a:p>
            <a:pPr marL="36521" algn="ctr">
              <a:spcBef>
                <a:spcPts val="2174"/>
              </a:spcBef>
            </a:pPr>
            <a:r>
              <a:rPr sz="4601" b="1" spc="-12" dirty="0">
                <a:solidFill>
                  <a:srgbClr val="6FAC46"/>
                </a:solidFill>
                <a:latin typeface="Calibri"/>
                <a:cs typeface="Calibri"/>
              </a:rPr>
              <a:t>Tipo</a:t>
            </a:r>
            <a:r>
              <a:rPr sz="4601" b="1" spc="-69" dirty="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sz="4601" b="1" spc="-12" dirty="0">
                <a:solidFill>
                  <a:srgbClr val="6FAC46"/>
                </a:solidFill>
                <a:latin typeface="Calibri"/>
                <a:cs typeface="Calibri"/>
              </a:rPr>
              <a:t>escobillas</a:t>
            </a:r>
            <a:endParaRPr sz="4601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82800" y="9500275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grpSp>
        <p:nvGrpSpPr>
          <p:cNvPr id="3" name="object 3"/>
          <p:cNvGrpSpPr/>
          <p:nvPr/>
        </p:nvGrpSpPr>
        <p:grpSpPr>
          <a:xfrm>
            <a:off x="2082800" y="609600"/>
            <a:ext cx="14726024" cy="8889980"/>
            <a:chOff x="876300" y="905705"/>
            <a:chExt cx="6400800" cy="3864111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4855" y="1111154"/>
              <a:ext cx="5711607" cy="365866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76300" y="905705"/>
              <a:ext cx="6400800" cy="1228090"/>
            </a:xfrm>
            <a:custGeom>
              <a:avLst/>
              <a:gdLst/>
              <a:ahLst/>
              <a:cxnLst/>
              <a:rect l="l" t="t" r="r" b="b"/>
              <a:pathLst>
                <a:path w="6400800" h="1228089">
                  <a:moveTo>
                    <a:pt x="6400800" y="0"/>
                  </a:moveTo>
                  <a:lnTo>
                    <a:pt x="0" y="0"/>
                  </a:lnTo>
                  <a:lnTo>
                    <a:pt x="0" y="1228090"/>
                  </a:lnTo>
                  <a:lnTo>
                    <a:pt x="6400800" y="122809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24948" y="762000"/>
            <a:ext cx="14160649" cy="2785322"/>
          </a:xfrm>
          <a:prstGeom prst="rect">
            <a:avLst/>
          </a:prstGeom>
          <a:solidFill>
            <a:srgbClr val="FFFFFF"/>
          </a:solidFill>
          <a:ln w="28575">
            <a:solidFill>
              <a:srgbClr val="FFC000"/>
            </a:solidFill>
          </a:ln>
        </p:spPr>
        <p:txBody>
          <a:bodyPr vert="horz" wrap="square" lIns="0" tIns="29218" rIns="0" bIns="0" rtlCol="0">
            <a:spAutoFit/>
          </a:bodyPr>
          <a:lstStyle/>
          <a:p>
            <a:pPr marL="1622990" marR="219126" algn="ctr">
              <a:lnSpc>
                <a:spcPts val="7293"/>
              </a:lnSpc>
              <a:spcBef>
                <a:spcPts val="230"/>
              </a:spcBef>
            </a:pPr>
            <a:r>
              <a:rPr sz="5522" b="1" spc="-12" dirty="0">
                <a:latin typeface="Calibri"/>
                <a:cs typeface="Calibri"/>
              </a:rPr>
              <a:t>Conexión del </a:t>
            </a:r>
            <a:r>
              <a:rPr sz="5522" b="1" dirty="0">
                <a:latin typeface="Calibri"/>
                <a:cs typeface="Calibri"/>
              </a:rPr>
              <a:t>Arrollamiento</a:t>
            </a:r>
            <a:r>
              <a:rPr sz="5522" b="1" dirty="0">
                <a:latin typeface="Calibri"/>
                <a:cs typeface="Calibri"/>
              </a:rPr>
              <a:t> de </a:t>
            </a:r>
            <a:r>
              <a:rPr sz="5522" b="1" spc="-12" dirty="0">
                <a:latin typeface="Calibri"/>
                <a:cs typeface="Calibri"/>
              </a:rPr>
              <a:t>Campo </a:t>
            </a:r>
            <a:r>
              <a:rPr sz="5522" b="1" dirty="0">
                <a:latin typeface="Calibri"/>
                <a:cs typeface="Calibri"/>
              </a:rPr>
              <a:t>a la </a:t>
            </a:r>
            <a:r>
              <a:rPr sz="5522" b="1" spc="-1219" dirty="0">
                <a:latin typeface="Calibri"/>
                <a:cs typeface="Calibri"/>
              </a:rPr>
              <a:t> </a:t>
            </a:r>
            <a:r>
              <a:rPr sz="5522" b="1" spc="-12" dirty="0">
                <a:latin typeface="Calibri"/>
                <a:cs typeface="Calibri"/>
              </a:rPr>
              <a:t>Fuente</a:t>
            </a:r>
            <a:r>
              <a:rPr sz="5522" b="1" spc="-23" dirty="0">
                <a:latin typeface="Calibri"/>
                <a:cs typeface="Calibri"/>
              </a:rPr>
              <a:t> </a:t>
            </a:r>
            <a:r>
              <a:rPr sz="5522" b="1" dirty="0">
                <a:latin typeface="Calibri"/>
                <a:cs typeface="Calibri"/>
              </a:rPr>
              <a:t>de </a:t>
            </a:r>
            <a:r>
              <a:rPr sz="5522" b="1" dirty="0" smtClean="0">
                <a:latin typeface="Calibri"/>
                <a:cs typeface="Calibri"/>
              </a:rPr>
              <a:t>DC</a:t>
            </a:r>
            <a:endParaRPr lang="es-AR" sz="5522" dirty="0">
              <a:latin typeface="Calibri"/>
              <a:cs typeface="Calibri"/>
            </a:endParaRPr>
          </a:p>
          <a:p>
            <a:pPr marL="1622990" marR="219126" algn="ctr">
              <a:lnSpc>
                <a:spcPts val="7293"/>
              </a:lnSpc>
              <a:spcBef>
                <a:spcPts val="230"/>
              </a:spcBef>
            </a:pPr>
            <a:r>
              <a:rPr sz="4601" b="1" dirty="0" smtClean="0">
                <a:solidFill>
                  <a:srgbClr val="6FAC46"/>
                </a:solidFill>
                <a:latin typeface="Calibri"/>
                <a:cs typeface="Calibri"/>
              </a:rPr>
              <a:t>Sin</a:t>
            </a:r>
            <a:r>
              <a:rPr sz="4601" b="1" spc="-58" dirty="0" smtClean="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sz="4601" b="1" spc="-12" dirty="0">
                <a:solidFill>
                  <a:srgbClr val="6FAC46"/>
                </a:solidFill>
                <a:latin typeface="Calibri"/>
                <a:cs typeface="Calibri"/>
              </a:rPr>
              <a:t>Escobillas</a:t>
            </a:r>
            <a:endParaRPr sz="4601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45188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grpSp>
        <p:nvGrpSpPr>
          <p:cNvPr id="3" name="object 3"/>
          <p:cNvGrpSpPr/>
          <p:nvPr/>
        </p:nvGrpSpPr>
        <p:grpSpPr>
          <a:xfrm>
            <a:off x="3530600" y="1464154"/>
            <a:ext cx="11826273" cy="8060846"/>
            <a:chOff x="921385" y="1111155"/>
            <a:chExt cx="5931535" cy="41668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0378" y="1111155"/>
              <a:ext cx="5159727" cy="416632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21385" y="1191895"/>
              <a:ext cx="5931535" cy="742950"/>
            </a:xfrm>
            <a:custGeom>
              <a:avLst/>
              <a:gdLst/>
              <a:ahLst/>
              <a:cxnLst/>
              <a:rect l="l" t="t" r="r" b="b"/>
              <a:pathLst>
                <a:path w="5931534" h="742950">
                  <a:moveTo>
                    <a:pt x="5931535" y="0"/>
                  </a:moveTo>
                  <a:lnTo>
                    <a:pt x="0" y="0"/>
                  </a:lnTo>
                  <a:lnTo>
                    <a:pt x="0" y="742950"/>
                  </a:lnTo>
                  <a:lnTo>
                    <a:pt x="5931535" y="742950"/>
                  </a:lnTo>
                  <a:lnTo>
                    <a:pt x="5931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endParaRPr sz="4141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86605" y="801749"/>
            <a:ext cx="14160649" cy="2099443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99488" rIns="0" bIns="0" rtlCol="0">
            <a:spAutoFit/>
          </a:bodyPr>
          <a:lstStyle/>
          <a:p>
            <a:pPr marL="1991122" marR="489382" indent="-981683">
              <a:lnSpc>
                <a:spcPct val="140600"/>
              </a:lnSpc>
              <a:spcBef>
                <a:spcPts val="2358"/>
              </a:spcBef>
            </a:pPr>
            <a:r>
              <a:rPr sz="4141" b="1" spc="-12" dirty="0">
                <a:solidFill>
                  <a:srgbClr val="001F5F"/>
                </a:solidFill>
                <a:latin typeface="Arial"/>
                <a:cs typeface="Arial"/>
              </a:rPr>
              <a:t>CONEXIONES DEL GENERADOR EN </a:t>
            </a:r>
            <a:r>
              <a:rPr sz="4141" b="1" spc="23" dirty="0">
                <a:solidFill>
                  <a:srgbClr val="001F5F"/>
                </a:solidFill>
                <a:latin typeface="Arial"/>
                <a:cs typeface="Arial"/>
              </a:rPr>
              <a:t>LA </a:t>
            </a:r>
            <a:r>
              <a:rPr sz="4141" b="1" spc="-12" dirty="0">
                <a:solidFill>
                  <a:srgbClr val="001F5F"/>
                </a:solidFill>
                <a:latin typeface="Arial"/>
                <a:cs typeface="Arial"/>
              </a:rPr>
              <a:t>CENTRAL </a:t>
            </a:r>
            <a:r>
              <a:rPr sz="4141" b="1" spc="-11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UNIDAD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GENERADOR-TRANSFORMADOR</a:t>
            </a:r>
            <a:endParaRPr sz="414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 flipV="1">
            <a:off x="2159000" y="9430321"/>
            <a:ext cx="13644946" cy="45719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grpSp>
        <p:nvGrpSpPr>
          <p:cNvPr id="3" name="object 3"/>
          <p:cNvGrpSpPr/>
          <p:nvPr/>
        </p:nvGrpSpPr>
        <p:grpSpPr>
          <a:xfrm>
            <a:off x="1860973" y="766448"/>
            <a:ext cx="13328228" cy="8663873"/>
            <a:chOff x="791844" y="860425"/>
            <a:chExt cx="5931535" cy="38779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5330" y="1074579"/>
              <a:ext cx="3630295" cy="36637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91844" y="860425"/>
              <a:ext cx="5931535" cy="955040"/>
            </a:xfrm>
            <a:custGeom>
              <a:avLst/>
              <a:gdLst/>
              <a:ahLst/>
              <a:cxnLst/>
              <a:rect l="l" t="t" r="r" b="b"/>
              <a:pathLst>
                <a:path w="5931534" h="955039">
                  <a:moveTo>
                    <a:pt x="5931534" y="0"/>
                  </a:moveTo>
                  <a:lnTo>
                    <a:pt x="0" y="0"/>
                  </a:lnTo>
                  <a:lnTo>
                    <a:pt x="0" y="955040"/>
                  </a:lnTo>
                  <a:lnTo>
                    <a:pt x="5931534" y="955040"/>
                  </a:lnTo>
                  <a:lnTo>
                    <a:pt x="59315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01800" y="766448"/>
            <a:ext cx="13646407" cy="1971980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105186" rIns="0" bIns="0" rtlCol="0">
            <a:spAutoFit/>
          </a:bodyPr>
          <a:lstStyle/>
          <a:p>
            <a:pPr marL="30678" algn="ctr">
              <a:spcBef>
                <a:spcPts val="828"/>
              </a:spcBef>
            </a:pPr>
            <a:r>
              <a:rPr sz="5062" b="1" spc="-12" dirty="0">
                <a:solidFill>
                  <a:srgbClr val="001F5F"/>
                </a:solidFill>
                <a:latin typeface="Calibri"/>
                <a:cs typeface="Calibri"/>
              </a:rPr>
              <a:t>CONEXIONES </a:t>
            </a:r>
            <a:r>
              <a:rPr sz="5062" b="1" spc="-23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5062" b="1" spc="-12" dirty="0">
                <a:solidFill>
                  <a:srgbClr val="001F5F"/>
                </a:solidFill>
                <a:latin typeface="Calibri"/>
                <a:cs typeface="Calibri"/>
              </a:rPr>
              <a:t>GENERADOR</a:t>
            </a:r>
            <a:r>
              <a:rPr sz="5062" b="1" spc="12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5062" b="1" spc="-12" dirty="0">
                <a:solidFill>
                  <a:srgbClr val="001F5F"/>
                </a:solidFill>
                <a:latin typeface="Calibri"/>
                <a:cs typeface="Calibri"/>
              </a:rPr>
              <a:t>EN LA CENTRAL</a:t>
            </a:r>
            <a:endParaRPr sz="5062" dirty="0">
              <a:latin typeface="Calibri"/>
              <a:cs typeface="Calibri"/>
            </a:endParaRPr>
          </a:p>
          <a:p>
            <a:pPr marL="30678" algn="ctr">
              <a:spcBef>
                <a:spcPts val="2439"/>
              </a:spcBef>
            </a:pPr>
            <a:r>
              <a:rPr sz="5062" b="1" spc="-23" dirty="0">
                <a:solidFill>
                  <a:srgbClr val="00AF50"/>
                </a:solidFill>
                <a:latin typeface="Calibri"/>
                <a:cs typeface="Calibri"/>
              </a:rPr>
              <a:t>GENERADOR </a:t>
            </a:r>
            <a:r>
              <a:rPr sz="5062" b="1" spc="-12" dirty="0">
                <a:solidFill>
                  <a:srgbClr val="00AF50"/>
                </a:solidFill>
                <a:latin typeface="Calibri"/>
                <a:cs typeface="Calibri"/>
              </a:rPr>
              <a:t>CONECTADO</a:t>
            </a:r>
            <a:r>
              <a:rPr sz="5062" b="1" spc="12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Calibri"/>
                <a:cs typeface="Calibri"/>
              </a:rPr>
              <a:t>DIRECTAMENTE</a:t>
            </a:r>
            <a:endParaRPr sz="5062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556439" y="9472406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grpSp>
        <p:nvGrpSpPr>
          <p:cNvPr id="3" name="object 3"/>
          <p:cNvGrpSpPr/>
          <p:nvPr/>
        </p:nvGrpSpPr>
        <p:grpSpPr>
          <a:xfrm>
            <a:off x="1496957" y="2063482"/>
            <a:ext cx="13586510" cy="6184053"/>
            <a:chOff x="1009650" y="856614"/>
            <a:chExt cx="5905500" cy="26879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4210" y="1001394"/>
              <a:ext cx="4361269" cy="25431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09650" y="856614"/>
              <a:ext cx="5905500" cy="371475"/>
            </a:xfrm>
            <a:custGeom>
              <a:avLst/>
              <a:gdLst/>
              <a:ahLst/>
              <a:cxnLst/>
              <a:rect l="l" t="t" r="r" b="b"/>
              <a:pathLst>
                <a:path w="5905500" h="371475">
                  <a:moveTo>
                    <a:pt x="5905500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5905500" y="371475"/>
                  </a:lnTo>
                  <a:lnTo>
                    <a:pt x="590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7" name="object 7"/>
          <p:cNvSpPr/>
          <p:nvPr/>
        </p:nvSpPr>
        <p:spPr>
          <a:xfrm>
            <a:off x="10368114" y="523739"/>
            <a:ext cx="4952502" cy="1117600"/>
          </a:xfrm>
          <a:custGeom>
            <a:avLst/>
            <a:gdLst/>
            <a:ahLst/>
            <a:cxnLst/>
            <a:rect l="l" t="t" r="r" b="b"/>
            <a:pathLst>
              <a:path w="2152650" h="485775">
                <a:moveTo>
                  <a:pt x="2152650" y="0"/>
                </a:moveTo>
                <a:lnTo>
                  <a:pt x="0" y="0"/>
                </a:lnTo>
                <a:lnTo>
                  <a:pt x="0" y="485775"/>
                </a:lnTo>
                <a:lnTo>
                  <a:pt x="2152650" y="485775"/>
                </a:lnTo>
                <a:lnTo>
                  <a:pt x="21526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8" name="object 8"/>
          <p:cNvSpPr txBox="1"/>
          <p:nvPr/>
        </p:nvSpPr>
        <p:spPr>
          <a:xfrm>
            <a:off x="911611" y="7753783"/>
            <a:ext cx="14409005" cy="1884239"/>
          </a:xfrm>
          <a:prstGeom prst="rect">
            <a:avLst/>
          </a:prstGeom>
        </p:spPr>
        <p:txBody>
          <a:bodyPr vert="horz" wrap="square" lIns="0" tIns="17531" rIns="0" bIns="0" rtlCol="0">
            <a:spAutoFit/>
          </a:bodyPr>
          <a:lstStyle/>
          <a:p>
            <a:pPr marL="9932239" marR="902797" indent="-888190">
              <a:lnSpc>
                <a:spcPct val="102699"/>
              </a:lnSpc>
              <a:spcBef>
                <a:spcPts val="138"/>
              </a:spcBef>
            </a:pPr>
            <a:r>
              <a:rPr sz="2761" b="1" spc="-12" dirty="0">
                <a:solidFill>
                  <a:srgbClr val="1F4E79"/>
                </a:solidFill>
                <a:latin typeface="Arial"/>
                <a:cs typeface="Arial"/>
              </a:rPr>
              <a:t>Se incrementa la Corriente </a:t>
            </a:r>
            <a:r>
              <a:rPr sz="2761" b="1" spc="-736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2761" b="1" spc="-12" dirty="0">
                <a:solidFill>
                  <a:srgbClr val="1F4E79"/>
                </a:solidFill>
                <a:latin typeface="Arial"/>
                <a:cs typeface="Arial"/>
              </a:rPr>
              <a:t>de Falla</a:t>
            </a:r>
            <a:r>
              <a:rPr sz="2761" b="1" spc="-12" dirty="0">
                <a:solidFill>
                  <a:srgbClr val="1F4E79"/>
                </a:solidFill>
                <a:latin typeface="Arial"/>
                <a:cs typeface="Arial"/>
              </a:rPr>
              <a:t> a</a:t>
            </a:r>
            <a:r>
              <a:rPr sz="2761" b="1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2761" b="1" spc="-12" dirty="0">
                <a:solidFill>
                  <a:srgbClr val="1F4E79"/>
                </a:solidFill>
                <a:latin typeface="Arial"/>
                <a:cs typeface="Arial"/>
              </a:rPr>
              <a:t>Tierra</a:t>
            </a:r>
            <a:endParaRPr sz="276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91" dirty="0">
              <a:latin typeface="Arial"/>
              <a:cs typeface="Arial"/>
            </a:endParaRPr>
          </a:p>
          <a:p>
            <a:pPr>
              <a:spcBef>
                <a:spcPts val="12"/>
              </a:spcBef>
            </a:pPr>
            <a:endParaRPr sz="3451" dirty="0">
              <a:latin typeface="Arial"/>
              <a:cs typeface="Arial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774" y="1452329"/>
            <a:ext cx="12420600" cy="129966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0336157" y="6746743"/>
            <a:ext cx="3429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54200" y="92964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4200" y="974612"/>
            <a:ext cx="14314045" cy="1012055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160701" rIns="0" bIns="0" rtlCol="0">
            <a:spAutoFit/>
          </a:bodyPr>
          <a:lstStyle/>
          <a:p>
            <a:pPr marL="331609">
              <a:spcBef>
                <a:spcPts val="1265"/>
              </a:spcBef>
            </a:pPr>
            <a:r>
              <a:rPr spc="-12" dirty="0"/>
              <a:t>Por </a:t>
            </a:r>
            <a:r>
              <a:rPr dirty="0"/>
              <a:t>qué</a:t>
            </a:r>
            <a:r>
              <a:rPr spc="-23" dirty="0"/>
              <a:t> </a:t>
            </a:r>
            <a:r>
              <a:rPr spc="-12" dirty="0"/>
              <a:t>Conectar</a:t>
            </a:r>
            <a:r>
              <a:rPr spc="12" dirty="0"/>
              <a:t> </a:t>
            </a:r>
            <a:r>
              <a:rPr spc="-12" dirty="0"/>
              <a:t>a </a:t>
            </a:r>
            <a:r>
              <a:rPr dirty="0"/>
              <a:t>Tierra </a:t>
            </a:r>
            <a:r>
              <a:rPr spc="-12" dirty="0"/>
              <a:t>el</a:t>
            </a:r>
            <a:r>
              <a:rPr dirty="0"/>
              <a:t> </a:t>
            </a:r>
            <a:r>
              <a:rPr spc="-12" dirty="0"/>
              <a:t>Generador</a:t>
            </a:r>
            <a:r>
              <a:rPr spc="46" dirty="0"/>
              <a:t> </a:t>
            </a:r>
            <a:r>
              <a:rPr dirty="0"/>
              <a:t>?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31800" y="4863703"/>
            <a:ext cx="3581400" cy="286533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57037" y="2153747"/>
            <a:ext cx="13352763" cy="6975572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1079560" indent="-1051804">
              <a:spcBef>
                <a:spcPts val="230"/>
              </a:spcBef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Minimizar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daño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por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fallas a tierra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internas</a:t>
            </a:r>
            <a:endParaRPr sz="3600" dirty="0">
              <a:latin typeface="Arial"/>
              <a:cs typeface="Arial"/>
            </a:endParaRPr>
          </a:p>
          <a:p>
            <a:pPr>
              <a:spcBef>
                <a:spcPts val="104"/>
              </a:spcBef>
              <a:buClr>
                <a:srgbClr val="00AF50"/>
              </a:buClr>
              <a:buFont typeface="Wingdings"/>
              <a:buChar char=""/>
            </a:pPr>
            <a:endParaRPr sz="3600" dirty="0">
              <a:latin typeface="Arial"/>
              <a:cs typeface="Arial"/>
            </a:endParaRPr>
          </a:p>
          <a:p>
            <a:pPr marL="1048882" marR="18990" indent="-1021127">
              <a:lnSpc>
                <a:spcPts val="4785"/>
              </a:lnSpc>
              <a:buFont typeface="Wingdings"/>
              <a:buChar char=""/>
              <a:tabLst>
                <a:tab pos="1048882" algn="l"/>
                <a:tab pos="1050343" algn="l"/>
              </a:tabLst>
            </a:pP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Limitar</a:t>
            </a:r>
            <a:r>
              <a:rPr sz="3600" b="1" spc="108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3600" b="1" spc="110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tensión</a:t>
            </a:r>
            <a:r>
              <a:rPr sz="3600" b="1" spc="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mecánica</a:t>
            </a:r>
            <a:r>
              <a:rPr sz="3600" b="1" spc="110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por</a:t>
            </a:r>
            <a:r>
              <a:rPr sz="3600" b="1" spc="109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3600" b="1" spc="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00" b="1" spc="110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tierra </a:t>
            </a:r>
            <a:r>
              <a:rPr sz="36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externas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"/>
            </a:pPr>
            <a:endParaRPr sz="3600" dirty="0">
              <a:latin typeface="Arial"/>
              <a:cs typeface="Arial"/>
            </a:endParaRPr>
          </a:p>
          <a:p>
            <a:pPr marL="1048882" marR="11688" indent="-1021127">
              <a:lnSpc>
                <a:spcPts val="4739"/>
              </a:lnSpc>
              <a:buFont typeface="Wingdings"/>
              <a:buChar char=""/>
              <a:tabLst>
                <a:tab pos="1048882" algn="l"/>
                <a:tab pos="1050343" algn="l"/>
                <a:tab pos="3542533" algn="l"/>
                <a:tab pos="5010674" algn="l"/>
                <a:tab pos="9634227" algn="l"/>
                <a:tab pos="13175301" algn="l"/>
              </a:tabLst>
            </a:pP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mitar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las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sobr</a:t>
            </a:r>
            <a:r>
              <a:rPr sz="3600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tensio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es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te</a:t>
            </a:r>
            <a:r>
              <a:rPr sz="3600" b="1" spc="-35" dirty="0" err="1" smtClean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3600" b="1" dirty="0" err="1" smtClean="0">
                <a:solidFill>
                  <a:srgbClr val="00AF50"/>
                </a:solidFill>
                <a:latin typeface="Arial"/>
                <a:cs typeface="Arial"/>
              </a:rPr>
              <a:t>p</a:t>
            </a:r>
            <a:r>
              <a:rPr sz="3600" b="1" spc="12" dirty="0" err="1" smtClean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3600" b="1" spc="-35" dirty="0" err="1" smtClean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les</a:t>
            </a:r>
            <a:r>
              <a:rPr sz="3600" b="1" dirty="0" smtClean="0">
                <a:solidFill>
                  <a:srgbClr val="00AF50"/>
                </a:solidFill>
                <a:latin typeface="Arial"/>
                <a:cs typeface="Arial"/>
              </a:rPr>
              <a:t>/ 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transitorias</a:t>
            </a:r>
            <a:endParaRPr sz="3600" dirty="0">
              <a:latin typeface="Arial"/>
              <a:cs typeface="Arial"/>
            </a:endParaRPr>
          </a:p>
          <a:p>
            <a:pPr>
              <a:spcBef>
                <a:spcPts val="92"/>
              </a:spcBef>
              <a:buClr>
                <a:srgbClr val="00AF50"/>
              </a:buClr>
              <a:buFont typeface="Wingdings"/>
              <a:buChar char=""/>
            </a:pPr>
            <a:endParaRPr sz="3600" dirty="0">
              <a:latin typeface="Arial"/>
              <a:cs typeface="Arial"/>
            </a:endParaRPr>
          </a:p>
          <a:p>
            <a:pPr marL="1079560" indent="-1051804"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Permitir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detección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fallas a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"/>
            </a:pPr>
            <a:endParaRPr sz="3600" dirty="0">
              <a:latin typeface="Arial"/>
              <a:cs typeface="Arial"/>
            </a:endParaRPr>
          </a:p>
          <a:p>
            <a:pPr marL="1048882" marR="11688" indent="-1021127">
              <a:lnSpc>
                <a:spcPts val="4739"/>
              </a:lnSpc>
              <a:spcBef>
                <a:spcPts val="12"/>
              </a:spcBef>
              <a:buFont typeface="Wingdings"/>
              <a:buChar char=""/>
              <a:tabLst>
                <a:tab pos="1048882" algn="l"/>
                <a:tab pos="1050343" algn="l"/>
              </a:tabLst>
            </a:pPr>
            <a:r>
              <a:rPr lang="es-AR" sz="3600" b="1" spc="-12" dirty="0" smtClean="0">
                <a:solidFill>
                  <a:srgbClr val="00AF50"/>
                </a:solidFill>
                <a:latin typeface="Arial"/>
                <a:cs typeface="Arial"/>
              </a:rPr>
              <a:t>Se p</a:t>
            </a: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uede</a:t>
            </a:r>
            <a:r>
              <a:rPr sz="3600" b="1" spc="23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coordinar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36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generador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con </a:t>
            </a:r>
            <a:r>
              <a:rPr sz="36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otros requisitos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equipo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03248" y="96774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8648" y="729201"/>
            <a:ext cx="14314045" cy="1175799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322862" rIns="0" bIns="0" rtlCol="0">
            <a:spAutoFit/>
          </a:bodyPr>
          <a:lstStyle/>
          <a:p>
            <a:pPr marL="1244635">
              <a:spcBef>
                <a:spcPts val="2542"/>
              </a:spcBef>
            </a:pPr>
            <a:r>
              <a:rPr spc="-12" dirty="0"/>
              <a:t>Conexión</a:t>
            </a:r>
            <a:r>
              <a:rPr spc="23" dirty="0"/>
              <a:t> </a:t>
            </a:r>
            <a:r>
              <a:rPr spc="-12" dirty="0"/>
              <a:t>a</a:t>
            </a:r>
            <a:r>
              <a:rPr dirty="0"/>
              <a:t> tierra </a:t>
            </a:r>
            <a:r>
              <a:rPr spc="-12" dirty="0"/>
              <a:t>de</a:t>
            </a:r>
            <a:r>
              <a:rPr spc="-23" dirty="0"/>
              <a:t> </a:t>
            </a:r>
            <a:r>
              <a:rPr spc="-12" dirty="0"/>
              <a:t>alta</a:t>
            </a:r>
            <a:r>
              <a:rPr dirty="0"/>
              <a:t> </a:t>
            </a:r>
            <a:r>
              <a:rPr spc="-12" dirty="0"/>
              <a:t>resistencia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7400" y="2125878"/>
            <a:ext cx="7543800" cy="32037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03248" y="5329666"/>
            <a:ext cx="13872849" cy="4126855"/>
          </a:xfrm>
          <a:prstGeom prst="rect">
            <a:avLst/>
          </a:prstGeom>
        </p:spPr>
        <p:txBody>
          <a:bodyPr vert="horz" wrap="square" lIns="0" tIns="68663" rIns="0" bIns="0" rtlCol="0">
            <a:spAutoFit/>
          </a:bodyPr>
          <a:lstStyle/>
          <a:p>
            <a:pPr marL="555117" marR="13146">
              <a:lnSpc>
                <a:spcPts val="4785"/>
              </a:lnSpc>
              <a:spcBef>
                <a:spcPts val="541"/>
              </a:spcBef>
              <a:tabLst>
                <a:tab pos="1580627" algn="l"/>
                <a:tab pos="4738957" algn="l"/>
                <a:tab pos="5765927" algn="l"/>
                <a:tab pos="7264748" algn="l"/>
                <a:tab pos="8925722" algn="l"/>
                <a:tab pos="10388019" algn="l"/>
                <a:tab pos="13401729" algn="l"/>
              </a:tabLst>
            </a:pP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La	r</a:t>
            </a:r>
            <a:r>
              <a:rPr sz="3400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si</a:t>
            </a:r>
            <a:r>
              <a:rPr sz="3400" b="1" spc="-3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te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cia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	bajo	</a:t>
            </a:r>
            <a:r>
              <a:rPr sz="3400" b="1" spc="-81" dirty="0">
                <a:solidFill>
                  <a:srgbClr val="00AF50"/>
                </a:solidFill>
                <a:latin typeface="Arial"/>
                <a:cs typeface="Arial"/>
              </a:rPr>
              <a:t>v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alor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3400" b="1" spc="-3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tá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ne</a:t>
            </a:r>
            <a:r>
              <a:rPr sz="3400" b="1" spc="-3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tada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al  secundario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del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transformador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distribución</a:t>
            </a:r>
            <a:endParaRPr sz="3400" dirty="0">
              <a:latin typeface="Arial"/>
              <a:cs typeface="Arial"/>
            </a:endParaRPr>
          </a:p>
          <a:p>
            <a:pPr>
              <a:spcBef>
                <a:spcPts val="115"/>
              </a:spcBef>
            </a:pPr>
            <a:endParaRPr sz="3400" dirty="0">
              <a:latin typeface="Arial"/>
              <a:cs typeface="Arial"/>
            </a:endParaRPr>
          </a:p>
          <a:p>
            <a:pPr marL="555117" marR="11688" indent="-525901">
              <a:lnSpc>
                <a:spcPts val="4762"/>
              </a:lnSpc>
              <a:buFont typeface="Wingdings"/>
              <a:buChar char=""/>
              <a:tabLst>
                <a:tab pos="555117" algn="l"/>
              </a:tabLst>
            </a:pP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3400" b="1" spc="65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23" dirty="0">
                <a:solidFill>
                  <a:srgbClr val="00AF50"/>
                </a:solidFill>
                <a:latin typeface="Arial"/>
                <a:cs typeface="Arial"/>
              </a:rPr>
              <a:t>valor</a:t>
            </a:r>
            <a:r>
              <a:rPr sz="3400" b="1" spc="6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400" b="1" spc="62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3400" b="1" spc="58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resistencia</a:t>
            </a:r>
            <a:r>
              <a:rPr sz="3400" b="1" spc="6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se</a:t>
            </a:r>
            <a:r>
              <a:rPr sz="3400" b="1" spc="6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selecciona</a:t>
            </a:r>
            <a:r>
              <a:rPr sz="3400" b="1" spc="57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para</a:t>
            </a:r>
            <a:r>
              <a:rPr sz="3400" b="1" spc="59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limitar </a:t>
            </a:r>
            <a:r>
              <a:rPr sz="34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las</a:t>
            </a:r>
            <a:r>
              <a:rPr sz="34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sobretensiones</a:t>
            </a:r>
            <a:r>
              <a:rPr sz="34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transitorias</a:t>
            </a:r>
            <a:endParaRPr sz="3400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Wingdings"/>
              <a:buChar char=""/>
            </a:pPr>
            <a:endParaRPr sz="3400" dirty="0">
              <a:latin typeface="Arial"/>
              <a:cs typeface="Arial"/>
            </a:endParaRPr>
          </a:p>
          <a:p>
            <a:pPr marL="555117" indent="-525901">
              <a:buFont typeface="Wingdings"/>
              <a:buChar char=""/>
              <a:tabLst>
                <a:tab pos="555117" algn="l"/>
              </a:tabLst>
            </a:pP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Corriente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monofásica</a:t>
            </a:r>
            <a:r>
              <a:rPr sz="34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a tierra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: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5 a</a:t>
            </a:r>
            <a:r>
              <a:rPr sz="34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15A</a:t>
            </a:r>
            <a:endParaRPr sz="3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83117" y="94488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8835" y="579108"/>
            <a:ext cx="14314045" cy="1104912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52738" rIns="0" bIns="0" rtlCol="0">
            <a:spAutoFit/>
          </a:bodyPr>
          <a:lstStyle/>
          <a:p>
            <a:pPr marL="796157">
              <a:spcBef>
                <a:spcPts val="1990"/>
              </a:spcBef>
            </a:pPr>
            <a:r>
              <a:rPr spc="-12" dirty="0"/>
              <a:t>Conexión</a:t>
            </a:r>
            <a:r>
              <a:rPr spc="23" dirty="0"/>
              <a:t> </a:t>
            </a:r>
            <a:r>
              <a:rPr spc="-12" dirty="0"/>
              <a:t>a</a:t>
            </a:r>
            <a:r>
              <a:rPr dirty="0"/>
              <a:t> tierra </a:t>
            </a:r>
            <a:r>
              <a:rPr spc="-12" dirty="0"/>
              <a:t>de</a:t>
            </a:r>
            <a:r>
              <a:rPr spc="-23" dirty="0"/>
              <a:t> </a:t>
            </a:r>
            <a:r>
              <a:rPr spc="-12" dirty="0"/>
              <a:t>baja</a:t>
            </a:r>
            <a:r>
              <a:rPr dirty="0"/>
              <a:t> </a:t>
            </a:r>
            <a:r>
              <a:rPr spc="-12" dirty="0"/>
              <a:t>resistencia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68800" y="1905000"/>
            <a:ext cx="8064320" cy="482374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70418" y="6302856"/>
            <a:ext cx="2949587" cy="666729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555117" indent="-527362">
              <a:spcBef>
                <a:spcPts val="230"/>
              </a:spcBef>
              <a:buFont typeface="Wingdings"/>
              <a:buChar char=""/>
              <a:tabLst>
                <a:tab pos="556578" algn="l"/>
                <a:tab pos="2479043" algn="l"/>
              </a:tabLst>
            </a:pP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mita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endParaRPr sz="4141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35009" y="6302854"/>
            <a:ext cx="10937871" cy="666729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29217">
              <a:spcBef>
                <a:spcPts val="230"/>
              </a:spcBef>
              <a:tabLst>
                <a:tab pos="2647038" algn="l"/>
                <a:tab pos="3634565" algn="l"/>
                <a:tab pos="5057422" algn="l"/>
                <a:tab pos="5723564" algn="l"/>
                <a:tab pos="7409370" algn="l"/>
                <a:tab pos="8078436" algn="l"/>
                <a:tab pos="10293065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</a:t>
            </a:r>
            <a:r>
              <a:rPr sz="4141" b="1" spc="-58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ri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nte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fal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tier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ci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nt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endParaRPr sz="4141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97043" y="6909432"/>
            <a:ext cx="10232249" cy="666729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29217">
              <a:spcBef>
                <a:spcPts val="230"/>
              </a:spcBef>
              <a:tabLst>
                <a:tab pos="2889539" algn="l"/>
                <a:tab pos="4525677" algn="l"/>
                <a:tab pos="7016406" algn="l"/>
                <a:tab pos="7982021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amperios	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para	permitir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la	selectiva</a:t>
            </a:r>
            <a:endParaRPr sz="414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00963" y="6909430"/>
            <a:ext cx="2980267" cy="666729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29217">
              <a:spcBef>
                <a:spcPts val="230"/>
              </a:spcBef>
              <a:tabLst>
                <a:tab pos="841442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y	s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sib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endParaRPr sz="414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70417" y="7512493"/>
            <a:ext cx="9031377" cy="1936307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555117">
              <a:spcBef>
                <a:spcPts val="230"/>
              </a:spcBef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operación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115"/>
              </a:spcBef>
            </a:pPr>
            <a:endParaRPr sz="4026" dirty="0">
              <a:latin typeface="Arial"/>
              <a:cs typeface="Arial"/>
            </a:endParaRPr>
          </a:p>
          <a:p>
            <a:pPr marL="555117" indent="-527362">
              <a:buFont typeface="Wingdings"/>
              <a:buChar char=""/>
              <a:tabLst>
                <a:tab pos="556578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Sobretensiones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transitorias</a:t>
            </a:r>
            <a:r>
              <a:rPr sz="4141" b="1" spc="5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bajas</a:t>
            </a:r>
            <a:endParaRPr sz="414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16867" y="9296400"/>
            <a:ext cx="13649329" cy="0"/>
          </a:xfrm>
          <a:custGeom>
            <a:avLst/>
            <a:gdLst/>
            <a:ahLst/>
            <a:cxnLst/>
            <a:rect l="l" t="t" r="r" b="b"/>
            <a:pathLst>
              <a:path w="5932805">
                <a:moveTo>
                  <a:pt x="0" y="0"/>
                </a:moveTo>
                <a:lnTo>
                  <a:pt x="593280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5463236" y="916043"/>
            <a:ext cx="467785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8"/>
              </a:lnSpc>
            </a:pPr>
            <a:r>
              <a:rPr sz="2761" b="1" spc="-12" dirty="0">
                <a:solidFill>
                  <a:srgbClr val="030366"/>
                </a:solidFill>
                <a:latin typeface="Arial"/>
                <a:cs typeface="Arial"/>
              </a:rPr>
              <a:t>Generator</a:t>
            </a:r>
            <a:r>
              <a:rPr sz="2761" b="1" spc="863" dirty="0">
                <a:solidFill>
                  <a:srgbClr val="030366"/>
                </a:solidFill>
                <a:latin typeface="Arial"/>
                <a:cs typeface="Arial"/>
              </a:rPr>
              <a:t> </a:t>
            </a:r>
            <a:r>
              <a:rPr sz="2761" b="1" dirty="0">
                <a:solidFill>
                  <a:srgbClr val="030366"/>
                </a:solidFill>
                <a:latin typeface="Arial"/>
                <a:cs typeface="Arial"/>
              </a:rPr>
              <a:t>Fault</a:t>
            </a:r>
            <a:r>
              <a:rPr sz="2761" b="1" spc="518" dirty="0">
                <a:solidFill>
                  <a:srgbClr val="030366"/>
                </a:solidFill>
                <a:latin typeface="Arial"/>
                <a:cs typeface="Arial"/>
              </a:rPr>
              <a:t> </a:t>
            </a:r>
            <a:r>
              <a:rPr sz="2761" b="1" spc="35" dirty="0">
                <a:solidFill>
                  <a:srgbClr val="030366"/>
                </a:solidFill>
                <a:latin typeface="Arial"/>
                <a:cs typeface="Arial"/>
              </a:rPr>
              <a:t>Protection</a:t>
            </a:r>
            <a:endParaRPr sz="2761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16867" y="405407"/>
            <a:ext cx="13649329" cy="2645717"/>
          </a:xfrm>
          <a:custGeom>
            <a:avLst/>
            <a:gdLst/>
            <a:ahLst/>
            <a:cxnLst/>
            <a:rect l="l" t="t" r="r" b="b"/>
            <a:pathLst>
              <a:path w="5932805" h="1149985">
                <a:moveTo>
                  <a:pt x="5932805" y="0"/>
                </a:moveTo>
                <a:lnTo>
                  <a:pt x="0" y="0"/>
                </a:lnTo>
                <a:lnTo>
                  <a:pt x="0" y="1149985"/>
                </a:lnTo>
                <a:lnTo>
                  <a:pt x="5932805" y="1149985"/>
                </a:lnTo>
                <a:lnTo>
                  <a:pt x="59328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5" name="object 5"/>
          <p:cNvSpPr txBox="1"/>
          <p:nvPr/>
        </p:nvSpPr>
        <p:spPr>
          <a:xfrm>
            <a:off x="1930400" y="3612903"/>
            <a:ext cx="13649329" cy="202677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461" rIns="0" bIns="0" rtlCol="0">
            <a:spAutoFit/>
          </a:bodyPr>
          <a:lstStyle/>
          <a:p>
            <a:pPr marL="4804694" marR="1434544" indent="-3359928">
              <a:lnSpc>
                <a:spcPct val="110000"/>
              </a:lnSpc>
              <a:spcBef>
                <a:spcPts val="12"/>
              </a:spcBef>
            </a:pPr>
            <a:r>
              <a:rPr sz="5982" b="1" spc="-12" dirty="0">
                <a:solidFill>
                  <a:srgbClr val="006FC0"/>
                </a:solidFill>
                <a:latin typeface="Calibri"/>
                <a:cs typeface="Calibri"/>
              </a:rPr>
              <a:t>PORTECCIÓN </a:t>
            </a:r>
            <a:r>
              <a:rPr sz="5982" b="1" spc="-23" dirty="0">
                <a:solidFill>
                  <a:srgbClr val="006FC0"/>
                </a:solidFill>
                <a:latin typeface="Calibri"/>
                <a:cs typeface="Calibri"/>
              </a:rPr>
              <a:t>CONTRA </a:t>
            </a:r>
            <a:r>
              <a:rPr sz="5982" b="1" dirty="0">
                <a:solidFill>
                  <a:srgbClr val="006FC0"/>
                </a:solidFill>
                <a:latin typeface="Calibri"/>
                <a:cs typeface="Calibri"/>
              </a:rPr>
              <a:t>FALLAS </a:t>
            </a:r>
            <a:r>
              <a:rPr sz="5982" b="1" spc="-12" dirty="0">
                <a:solidFill>
                  <a:srgbClr val="006FC0"/>
                </a:solidFill>
                <a:latin typeface="Calibri"/>
                <a:cs typeface="Calibri"/>
              </a:rPr>
              <a:t>DEL </a:t>
            </a:r>
            <a:r>
              <a:rPr sz="5982" b="1" spc="-132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982" b="1" spc="-12" dirty="0">
                <a:solidFill>
                  <a:srgbClr val="006FC0"/>
                </a:solidFill>
                <a:latin typeface="Calibri"/>
                <a:cs typeface="Calibri"/>
              </a:rPr>
              <a:t>GENERADOR</a:t>
            </a:r>
            <a:endParaRPr sz="5982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06600" y="9525000"/>
            <a:ext cx="13649329" cy="0"/>
          </a:xfrm>
          <a:custGeom>
            <a:avLst/>
            <a:gdLst/>
            <a:ahLst/>
            <a:cxnLst/>
            <a:rect l="l" t="t" r="r" b="b"/>
            <a:pathLst>
              <a:path w="5932805">
                <a:moveTo>
                  <a:pt x="0" y="0"/>
                </a:moveTo>
                <a:lnTo>
                  <a:pt x="593280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8368" y="737994"/>
            <a:ext cx="14333037" cy="1345426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20744" rIns="0" bIns="0" rtlCol="0">
            <a:spAutoFit/>
          </a:bodyPr>
          <a:lstStyle/>
          <a:p>
            <a:pPr marL="238118">
              <a:spcBef>
                <a:spcPts val="3313"/>
              </a:spcBef>
            </a:pPr>
            <a:r>
              <a:rPr sz="5982" spc="-12" dirty="0">
                <a:solidFill>
                  <a:srgbClr val="000000"/>
                </a:solidFill>
              </a:rPr>
              <a:t>Protección contra</a:t>
            </a:r>
            <a:r>
              <a:rPr sz="5982" dirty="0">
                <a:solidFill>
                  <a:srgbClr val="000000"/>
                </a:solidFill>
              </a:rPr>
              <a:t> </a:t>
            </a:r>
            <a:r>
              <a:rPr sz="5982" spc="-12" dirty="0">
                <a:solidFill>
                  <a:srgbClr val="000000"/>
                </a:solidFill>
              </a:rPr>
              <a:t>fallas</a:t>
            </a:r>
            <a:r>
              <a:rPr sz="5982" spc="-23" dirty="0">
                <a:solidFill>
                  <a:srgbClr val="000000"/>
                </a:solidFill>
              </a:rPr>
              <a:t> </a:t>
            </a:r>
            <a:r>
              <a:rPr sz="5982" dirty="0">
                <a:solidFill>
                  <a:srgbClr val="000000"/>
                </a:solidFill>
              </a:rPr>
              <a:t>del</a:t>
            </a:r>
            <a:r>
              <a:rPr sz="5982" spc="-46" dirty="0">
                <a:solidFill>
                  <a:srgbClr val="000000"/>
                </a:solidFill>
              </a:rPr>
              <a:t> </a:t>
            </a:r>
            <a:r>
              <a:rPr sz="5982" dirty="0">
                <a:solidFill>
                  <a:srgbClr val="000000"/>
                </a:solidFill>
              </a:rPr>
              <a:t>generador</a:t>
            </a:r>
            <a:endParaRPr sz="5982" dirty="0"/>
          </a:p>
        </p:txBody>
      </p:sp>
      <p:sp>
        <p:nvSpPr>
          <p:cNvPr id="4" name="object 4"/>
          <p:cNvSpPr txBox="1"/>
          <p:nvPr/>
        </p:nvSpPr>
        <p:spPr>
          <a:xfrm>
            <a:off x="2333845" y="2775183"/>
            <a:ext cx="13322084" cy="6711717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1079560" indent="-1051804">
              <a:spcBef>
                <a:spcPts val="230"/>
              </a:spcBef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fase</a:t>
            </a:r>
            <a:r>
              <a:rPr sz="5522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5522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endParaRPr sz="5522" dirty="0">
              <a:latin typeface="Arial"/>
              <a:cs typeface="Arial"/>
            </a:endParaRPr>
          </a:p>
          <a:p>
            <a:pPr>
              <a:spcBef>
                <a:spcPts val="115"/>
              </a:spcBef>
              <a:buClr>
                <a:srgbClr val="00AF50"/>
              </a:buClr>
              <a:buFont typeface="Wingdings"/>
              <a:buChar char=""/>
            </a:pPr>
            <a:endParaRPr sz="5177" dirty="0">
              <a:latin typeface="Arial"/>
              <a:cs typeface="Arial"/>
            </a:endParaRPr>
          </a:p>
          <a:p>
            <a:pPr marL="1079560" indent="-1051804"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Fallas a</a:t>
            </a:r>
            <a:r>
              <a:rPr sz="5522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endParaRPr sz="55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"/>
            </a:pPr>
            <a:endParaRPr sz="5292" dirty="0">
              <a:latin typeface="Arial"/>
              <a:cs typeface="Arial"/>
            </a:endParaRPr>
          </a:p>
          <a:p>
            <a:pPr marL="1079560" indent="-1051804"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5522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5522" dirty="0">
              <a:latin typeface="Arial"/>
              <a:cs typeface="Arial"/>
            </a:endParaRPr>
          </a:p>
          <a:p>
            <a:pPr>
              <a:spcBef>
                <a:spcPts val="35"/>
              </a:spcBef>
              <a:buClr>
                <a:srgbClr val="00AF50"/>
              </a:buClr>
              <a:buFont typeface="Wingdings"/>
              <a:buChar char=""/>
            </a:pPr>
            <a:endParaRPr sz="5637" dirty="0">
              <a:latin typeface="Arial"/>
              <a:cs typeface="Arial"/>
            </a:endParaRPr>
          </a:p>
          <a:p>
            <a:pPr marL="1062028" marR="11688" indent="-1034273">
              <a:lnSpc>
                <a:spcPts val="6350"/>
              </a:lnSpc>
              <a:buFont typeface="Wingdings"/>
              <a:buChar char=""/>
              <a:tabLst>
                <a:tab pos="1062028" algn="l"/>
                <a:tab pos="1063489" algn="l"/>
                <a:tab pos="3957409" algn="l"/>
                <a:tab pos="7746823" algn="l"/>
                <a:tab pos="12471177" algn="l"/>
              </a:tabLst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Fallas	externas	(protec</a:t>
            </a:r>
            <a:r>
              <a:rPr sz="5522" b="1" spc="-3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ión	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  respaldo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)</a:t>
            </a:r>
            <a:endParaRPr sz="5522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930400" y="93726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0400" y="609600"/>
            <a:ext cx="14333037" cy="1391156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66032" rIns="0" bIns="0" rtlCol="0">
            <a:spAutoFit/>
          </a:bodyPr>
          <a:lstStyle/>
          <a:p>
            <a:pPr marL="401730">
              <a:spcBef>
                <a:spcPts val="3670"/>
              </a:spcBef>
            </a:pPr>
            <a:r>
              <a:rPr sz="5982" spc="-12" dirty="0">
                <a:solidFill>
                  <a:srgbClr val="000000"/>
                </a:solidFill>
              </a:rPr>
              <a:t>Protección </a:t>
            </a:r>
            <a:r>
              <a:rPr sz="5982" spc="-23" dirty="0">
                <a:solidFill>
                  <a:srgbClr val="000000"/>
                </a:solidFill>
              </a:rPr>
              <a:t>de</a:t>
            </a:r>
            <a:r>
              <a:rPr sz="5982" spc="-12" dirty="0">
                <a:solidFill>
                  <a:srgbClr val="000000"/>
                </a:solidFill>
              </a:rPr>
              <a:t> </a:t>
            </a:r>
            <a:r>
              <a:rPr sz="5982" dirty="0">
                <a:solidFill>
                  <a:srgbClr val="000000"/>
                </a:solidFill>
              </a:rPr>
              <a:t>falla</a:t>
            </a:r>
            <a:r>
              <a:rPr sz="5982" spc="-46" dirty="0">
                <a:solidFill>
                  <a:srgbClr val="000000"/>
                </a:solidFill>
              </a:rPr>
              <a:t> </a:t>
            </a:r>
            <a:r>
              <a:rPr sz="5982" dirty="0">
                <a:solidFill>
                  <a:srgbClr val="000000"/>
                </a:solidFill>
              </a:rPr>
              <a:t>de </a:t>
            </a:r>
            <a:r>
              <a:rPr sz="5982" spc="-12" dirty="0">
                <a:solidFill>
                  <a:srgbClr val="000000"/>
                </a:solidFill>
              </a:rPr>
              <a:t>fase</a:t>
            </a:r>
            <a:r>
              <a:rPr sz="5982" spc="-23" dirty="0">
                <a:solidFill>
                  <a:srgbClr val="000000"/>
                </a:solidFill>
              </a:rPr>
              <a:t> </a:t>
            </a:r>
            <a:r>
              <a:rPr sz="5982" dirty="0">
                <a:solidFill>
                  <a:srgbClr val="000000"/>
                </a:solidFill>
              </a:rPr>
              <a:t>del</a:t>
            </a:r>
            <a:r>
              <a:rPr sz="5982" spc="-35" dirty="0">
                <a:solidFill>
                  <a:srgbClr val="000000"/>
                </a:solidFill>
              </a:rPr>
              <a:t> </a:t>
            </a:r>
            <a:r>
              <a:rPr sz="5982" dirty="0">
                <a:solidFill>
                  <a:srgbClr val="000000"/>
                </a:solidFill>
              </a:rPr>
              <a:t>estator</a:t>
            </a:r>
            <a:endParaRPr sz="5982"/>
          </a:p>
        </p:txBody>
      </p:sp>
      <p:sp>
        <p:nvSpPr>
          <p:cNvPr id="4" name="object 4"/>
          <p:cNvSpPr txBox="1"/>
          <p:nvPr/>
        </p:nvSpPr>
        <p:spPr>
          <a:xfrm>
            <a:off x="3454400" y="2743200"/>
            <a:ext cx="11823185" cy="5992674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1371726" indent="-1343970">
              <a:spcBef>
                <a:spcPts val="230"/>
              </a:spcBef>
              <a:buFont typeface="Wingdings"/>
              <a:buChar char=""/>
              <a:tabLst>
                <a:tab pos="1371726" algn="l"/>
                <a:tab pos="1373189" algn="l"/>
              </a:tabLst>
            </a:pP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de</a:t>
            </a:r>
            <a:r>
              <a:rPr sz="4000" b="1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dirty="0" err="1" smtClean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4000" b="1" spc="-35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000" b="1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fase</a:t>
            </a:r>
            <a:endParaRPr sz="4000" dirty="0" smtClean="0">
              <a:latin typeface="Arial"/>
              <a:cs typeface="Arial"/>
            </a:endParaRPr>
          </a:p>
          <a:p>
            <a:pPr>
              <a:spcBef>
                <a:spcPts val="115"/>
              </a:spcBef>
              <a:buClr>
                <a:srgbClr val="00AF50"/>
              </a:buClr>
              <a:buFont typeface="Wingdings"/>
              <a:buChar char=""/>
            </a:pPr>
            <a:endParaRPr sz="4000" dirty="0" smtClean="0">
              <a:latin typeface="Arial"/>
              <a:cs typeface="Arial"/>
            </a:endParaRPr>
          </a:p>
          <a:p>
            <a:pPr marL="1742780" lvl="1" indent="-432407">
              <a:buChar char="-"/>
              <a:tabLst>
                <a:tab pos="1744241" algn="l"/>
              </a:tabLst>
            </a:pP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porcentual</a:t>
            </a:r>
            <a:endParaRPr sz="4000" dirty="0" smtClean="0">
              <a:latin typeface="Arial"/>
              <a:cs typeface="Arial"/>
            </a:endParaRPr>
          </a:p>
          <a:p>
            <a:pPr marL="1742780" lvl="1" indent="-432407">
              <a:buChar char="-"/>
              <a:tabLst>
                <a:tab pos="1744241" algn="l"/>
              </a:tabLst>
            </a:pP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4000" b="1" spc="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000" b="1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alta</a:t>
            </a:r>
            <a:r>
              <a:rPr sz="4000" b="1" spc="-23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impedancia</a:t>
            </a:r>
            <a:endParaRPr sz="4000" dirty="0" smtClean="0">
              <a:latin typeface="Arial"/>
              <a:cs typeface="Arial"/>
            </a:endParaRPr>
          </a:p>
          <a:p>
            <a:pPr marL="1742780" lvl="1" indent="-432407">
              <a:buChar char="-"/>
              <a:tabLst>
                <a:tab pos="1744241" algn="l"/>
              </a:tabLst>
            </a:pP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auto-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balanceado</a:t>
            </a:r>
            <a:endParaRPr sz="4000" dirty="0" smtClean="0">
              <a:latin typeface="Arial"/>
              <a:cs typeface="Arial"/>
            </a:endParaRPr>
          </a:p>
          <a:p>
            <a:pPr lvl="1">
              <a:spcBef>
                <a:spcPts val="35"/>
              </a:spcBef>
              <a:buClr>
                <a:srgbClr val="00AF50"/>
              </a:buClr>
              <a:buFont typeface="Arial"/>
              <a:buChar char="-"/>
            </a:pPr>
            <a:endParaRPr sz="4000" dirty="0" smtClean="0">
              <a:latin typeface="Arial"/>
              <a:cs typeface="Arial"/>
            </a:endParaRPr>
          </a:p>
          <a:p>
            <a:pPr marL="1322058" marR="623777" indent="-1294302">
              <a:lnSpc>
                <a:spcPts val="6350"/>
              </a:lnSpc>
              <a:buFont typeface="Wingdings"/>
              <a:buChar char=""/>
              <a:tabLst>
                <a:tab pos="1322058" algn="l"/>
                <a:tab pos="1323519" algn="l"/>
              </a:tabLst>
            </a:pP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4000" b="1" spc="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contra</a:t>
            </a:r>
            <a:r>
              <a:rPr sz="4000" b="1" spc="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4000" b="1" spc="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entre </a:t>
            </a:r>
            <a:r>
              <a:rPr sz="4000" b="1" spc="-1507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espiras</a:t>
            </a:r>
            <a:endParaRPr sz="4000" dirty="0" smtClean="0">
              <a:latin typeface="Arial"/>
              <a:cs typeface="Arial"/>
            </a:endParaRPr>
          </a:p>
          <a:p>
            <a:pPr marL="1735476" marR="1763231" lvl="1" indent="-425105">
              <a:lnSpc>
                <a:spcPts val="6350"/>
              </a:lnSpc>
              <a:buChar char="-"/>
              <a:tabLst>
                <a:tab pos="1744241" algn="l"/>
              </a:tabLst>
            </a:pP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Auto-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balanceado</a:t>
            </a:r>
            <a:r>
              <a:rPr sz="4000" b="1" spc="-46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dirty="0" smtClean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000" b="1" spc="-46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fase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495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dirty="0" err="1" smtClean="0">
                <a:solidFill>
                  <a:srgbClr val="00AF50"/>
                </a:solidFill>
                <a:latin typeface="Arial"/>
                <a:cs typeface="Arial"/>
              </a:rPr>
              <a:t>dividida</a:t>
            </a:r>
            <a:endParaRPr sz="4000" dirty="0" smtClean="0">
              <a:latin typeface="Arial"/>
              <a:cs typeface="Arial"/>
            </a:endParaRPr>
          </a:p>
          <a:p>
            <a:pPr marL="1742780" lvl="1" indent="-432407">
              <a:spcBef>
                <a:spcPts val="12"/>
              </a:spcBef>
              <a:buChar char="-"/>
              <a:tabLst>
                <a:tab pos="1744241" algn="l"/>
              </a:tabLst>
            </a:pP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de 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fase</a:t>
            </a:r>
            <a:r>
              <a:rPr sz="4000" b="1" spc="-35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dirty="0" err="1" smtClean="0">
                <a:solidFill>
                  <a:srgbClr val="00AF50"/>
                </a:solidFill>
                <a:latin typeface="Arial"/>
                <a:cs typeface="Arial"/>
              </a:rPr>
              <a:t>dividida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54200" y="9144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854200" y="545956"/>
            <a:ext cx="14333037" cy="2168806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6296" rIns="0" bIns="0" rtlCol="0">
            <a:spAutoFit/>
          </a:bodyPr>
          <a:lstStyle/>
          <a:p>
            <a:pPr marR="159231" algn="ctr">
              <a:spcBef>
                <a:spcPts val="207"/>
              </a:spcBef>
            </a:pPr>
            <a:r>
              <a:rPr sz="5982" b="1" spc="-12" dirty="0">
                <a:latin typeface="Arial"/>
                <a:cs typeface="Arial"/>
              </a:rPr>
              <a:t>Protección </a:t>
            </a:r>
            <a:r>
              <a:rPr sz="5982" b="1" spc="-23" dirty="0">
                <a:latin typeface="Arial"/>
                <a:cs typeface="Arial"/>
              </a:rPr>
              <a:t>de</a:t>
            </a:r>
            <a:r>
              <a:rPr sz="5982" b="1" spc="-12" dirty="0">
                <a:latin typeface="Arial"/>
                <a:cs typeface="Arial"/>
              </a:rPr>
              <a:t> </a:t>
            </a:r>
            <a:r>
              <a:rPr sz="5982" b="1" dirty="0">
                <a:latin typeface="Arial"/>
                <a:cs typeface="Arial"/>
              </a:rPr>
              <a:t>falla</a:t>
            </a:r>
            <a:r>
              <a:rPr sz="5982" b="1" spc="-46" dirty="0">
                <a:latin typeface="Arial"/>
                <a:cs typeface="Arial"/>
              </a:rPr>
              <a:t> </a:t>
            </a:r>
            <a:r>
              <a:rPr sz="5982" b="1" dirty="0">
                <a:latin typeface="Arial"/>
                <a:cs typeface="Arial"/>
              </a:rPr>
              <a:t>de </a:t>
            </a:r>
            <a:r>
              <a:rPr sz="5982" b="1" spc="-12" dirty="0">
                <a:latin typeface="Arial"/>
                <a:cs typeface="Arial"/>
              </a:rPr>
              <a:t>fase</a:t>
            </a:r>
            <a:r>
              <a:rPr sz="5982" b="1" spc="-23" dirty="0">
                <a:latin typeface="Arial"/>
                <a:cs typeface="Arial"/>
              </a:rPr>
              <a:t> </a:t>
            </a:r>
            <a:r>
              <a:rPr sz="5982" b="1" dirty="0">
                <a:latin typeface="Arial"/>
                <a:cs typeface="Arial"/>
              </a:rPr>
              <a:t>del</a:t>
            </a:r>
            <a:r>
              <a:rPr sz="5982" b="1" spc="-35" dirty="0">
                <a:latin typeface="Arial"/>
                <a:cs typeface="Arial"/>
              </a:rPr>
              <a:t> </a:t>
            </a:r>
            <a:r>
              <a:rPr sz="5982" b="1" dirty="0">
                <a:latin typeface="Arial"/>
                <a:cs typeface="Arial"/>
              </a:rPr>
              <a:t>estator</a:t>
            </a:r>
            <a:endParaRPr sz="5982">
              <a:latin typeface="Arial"/>
              <a:cs typeface="Arial"/>
            </a:endParaRPr>
          </a:p>
          <a:p>
            <a:pPr marR="192831" algn="ctr">
              <a:spcBef>
                <a:spcPts val="2887"/>
              </a:spcBef>
            </a:pP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-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porcentual</a:t>
            </a:r>
            <a:endParaRPr sz="5522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02000" y="3001960"/>
            <a:ext cx="9965601" cy="6142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06600" y="94488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74850" y="533400"/>
            <a:ext cx="14333037" cy="190700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62965" rIns="0" bIns="0" rtlCol="0">
            <a:spAutoFit/>
          </a:bodyPr>
          <a:lstStyle/>
          <a:p>
            <a:pPr marL="5767390" marR="17529" indent="-5706035">
              <a:lnSpc>
                <a:spcPts val="6350"/>
              </a:lnSpc>
              <a:spcBef>
                <a:spcPts val="2071"/>
              </a:spcBef>
            </a:pPr>
            <a:r>
              <a:rPr spc="460" dirty="0">
                <a:solidFill>
                  <a:srgbClr val="00AF50"/>
                </a:solidFill>
              </a:rPr>
              <a:t>Característica</a:t>
            </a:r>
            <a:r>
              <a:rPr spc="242" dirty="0">
                <a:solidFill>
                  <a:srgbClr val="00AF50"/>
                </a:solidFill>
              </a:rPr>
              <a:t> </a:t>
            </a:r>
            <a:r>
              <a:rPr spc="575" dirty="0">
                <a:solidFill>
                  <a:srgbClr val="00AF50"/>
                </a:solidFill>
              </a:rPr>
              <a:t>de</a:t>
            </a:r>
            <a:r>
              <a:rPr spc="276" dirty="0">
                <a:solidFill>
                  <a:srgbClr val="00AF50"/>
                </a:solidFill>
              </a:rPr>
              <a:t> </a:t>
            </a:r>
            <a:r>
              <a:rPr spc="541" dirty="0">
                <a:solidFill>
                  <a:srgbClr val="00AF50"/>
                </a:solidFill>
              </a:rPr>
              <a:t>pendiente</a:t>
            </a:r>
            <a:r>
              <a:rPr spc="414" dirty="0">
                <a:solidFill>
                  <a:srgbClr val="00AF50"/>
                </a:solidFill>
              </a:rPr>
              <a:t> </a:t>
            </a:r>
            <a:r>
              <a:rPr spc="483" dirty="0">
                <a:solidFill>
                  <a:srgbClr val="00AF50"/>
                </a:solidFill>
              </a:rPr>
              <a:t>variable </a:t>
            </a:r>
            <a:r>
              <a:rPr spc="-1507" dirty="0">
                <a:solidFill>
                  <a:srgbClr val="00AF50"/>
                </a:solidFill>
              </a:rPr>
              <a:t> </a:t>
            </a:r>
            <a:r>
              <a:rPr dirty="0">
                <a:solidFill>
                  <a:srgbClr val="00AF50"/>
                </a:solidFill>
              </a:rPr>
              <a:t>o</a:t>
            </a:r>
            <a:r>
              <a:rPr spc="161" dirty="0">
                <a:solidFill>
                  <a:srgbClr val="00AF50"/>
                </a:solidFill>
              </a:rPr>
              <a:t> </a:t>
            </a:r>
            <a:r>
              <a:rPr spc="483" dirty="0">
                <a:solidFill>
                  <a:srgbClr val="00AF50"/>
                </a:solidFill>
              </a:rPr>
              <a:t>doble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1600" y="2651966"/>
            <a:ext cx="10867629" cy="677979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800" y="5041106"/>
            <a:ext cx="3025440" cy="147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2692400" y="3200400"/>
            <a:ext cx="12344399" cy="6096001"/>
            <a:chOff x="839066" y="3385127"/>
            <a:chExt cx="5930900" cy="3498850"/>
          </a:xfrm>
        </p:grpSpPr>
        <p:sp>
          <p:nvSpPr>
            <p:cNvPr id="3" name="object 3"/>
            <p:cNvSpPr/>
            <p:nvPr/>
          </p:nvSpPr>
          <p:spPr>
            <a:xfrm>
              <a:off x="839066" y="6883977"/>
              <a:ext cx="5930900" cy="0"/>
            </a:xfrm>
            <a:custGeom>
              <a:avLst/>
              <a:gdLst/>
              <a:ahLst/>
              <a:cxnLst/>
              <a:rect l="l" t="t" r="r" b="b"/>
              <a:pathLst>
                <a:path w="5930900">
                  <a:moveTo>
                    <a:pt x="0" y="0"/>
                  </a:moveTo>
                  <a:lnTo>
                    <a:pt x="5930899" y="0"/>
                  </a:lnTo>
                </a:path>
              </a:pathLst>
            </a:custGeom>
            <a:ln w="119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4141"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2696" y="3385127"/>
              <a:ext cx="4634946" cy="349885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930401" y="457200"/>
            <a:ext cx="14333037" cy="214522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73046" rIns="0" bIns="0" rtlCol="0">
            <a:spAutoFit/>
          </a:bodyPr>
          <a:lstStyle/>
          <a:p>
            <a:pPr marR="242498" algn="ctr">
              <a:spcBef>
                <a:spcPts val="575"/>
              </a:spcBef>
            </a:pPr>
            <a:r>
              <a:rPr sz="5522" b="1" spc="-12" dirty="0">
                <a:latin typeface="Arial"/>
                <a:cs typeface="Arial"/>
              </a:rPr>
              <a:t>Protección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de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dirty="0">
                <a:latin typeface="Arial"/>
                <a:cs typeface="Arial"/>
              </a:rPr>
              <a:t>falla</a:t>
            </a:r>
            <a:r>
              <a:rPr sz="5522" b="1" spc="-12" dirty="0">
                <a:latin typeface="Arial"/>
                <a:cs typeface="Arial"/>
              </a:rPr>
              <a:t> de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fase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del</a:t>
            </a:r>
            <a:r>
              <a:rPr sz="5522" b="1" spc="23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estator</a:t>
            </a:r>
            <a:endParaRPr sz="5522">
              <a:latin typeface="Arial"/>
              <a:cs typeface="Arial"/>
            </a:endParaRPr>
          </a:p>
          <a:p>
            <a:pPr marR="279020" algn="ctr">
              <a:spcBef>
                <a:spcPts val="2910"/>
              </a:spcBef>
            </a:pP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5522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5522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auto-balanceada</a:t>
            </a:r>
            <a:endParaRPr sz="5522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994882" y="96774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2235200" y="749092"/>
            <a:ext cx="14233695" cy="176528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5763" rIns="0" bIns="0" rtlCol="0">
            <a:spAutoFit/>
          </a:bodyPr>
          <a:lstStyle/>
          <a:p>
            <a:pPr marL="5922236" marR="1121925" indent="-4832452">
              <a:lnSpc>
                <a:spcPts val="6350"/>
              </a:lnSpc>
              <a:spcBef>
                <a:spcPts val="1541"/>
              </a:spcBef>
            </a:pPr>
            <a:r>
              <a:rPr sz="4500" b="1" spc="-12" dirty="0">
                <a:latin typeface="Arial"/>
                <a:cs typeface="Arial"/>
              </a:rPr>
              <a:t>Protección</a:t>
            </a:r>
            <a:r>
              <a:rPr sz="4500" b="1" spc="12" dirty="0">
                <a:latin typeface="Arial"/>
                <a:cs typeface="Arial"/>
              </a:rPr>
              <a:t> </a:t>
            </a:r>
            <a:r>
              <a:rPr sz="4500" b="1" spc="-12" dirty="0">
                <a:latin typeface="Arial"/>
                <a:cs typeface="Arial"/>
              </a:rPr>
              <a:t>de</a:t>
            </a:r>
            <a:r>
              <a:rPr sz="4500" b="1" spc="12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falla </a:t>
            </a:r>
            <a:r>
              <a:rPr sz="4500" b="1" spc="-12" dirty="0">
                <a:latin typeface="Arial"/>
                <a:cs typeface="Arial"/>
              </a:rPr>
              <a:t>entre</a:t>
            </a:r>
            <a:r>
              <a:rPr sz="4500" b="1" spc="12" dirty="0">
                <a:latin typeface="Arial"/>
                <a:cs typeface="Arial"/>
              </a:rPr>
              <a:t> </a:t>
            </a:r>
            <a:r>
              <a:rPr sz="4500" b="1" spc="-12" dirty="0">
                <a:latin typeface="Arial"/>
                <a:cs typeface="Arial"/>
              </a:rPr>
              <a:t>espiras</a:t>
            </a:r>
            <a:r>
              <a:rPr sz="4500" b="1" spc="12" dirty="0">
                <a:latin typeface="Arial"/>
                <a:cs typeface="Arial"/>
              </a:rPr>
              <a:t> </a:t>
            </a:r>
            <a:r>
              <a:rPr sz="4500" b="1" spc="-12" dirty="0">
                <a:latin typeface="Arial"/>
                <a:cs typeface="Arial"/>
              </a:rPr>
              <a:t>del </a:t>
            </a:r>
            <a:r>
              <a:rPr sz="4500" b="1" spc="-1495" dirty="0">
                <a:latin typeface="Arial"/>
                <a:cs typeface="Arial"/>
              </a:rPr>
              <a:t> </a:t>
            </a:r>
            <a:r>
              <a:rPr sz="4500" b="1" spc="-12" dirty="0">
                <a:latin typeface="Arial"/>
                <a:cs typeface="Arial"/>
              </a:rPr>
              <a:t>estator</a:t>
            </a:r>
            <a:endParaRPr sz="4500" dirty="0">
              <a:latin typeface="Arial"/>
              <a:cs typeface="Arial"/>
            </a:endParaRPr>
          </a:p>
          <a:p>
            <a:pPr marL="5754242" marR="959772" indent="-4854364">
              <a:lnSpc>
                <a:spcPts val="6350"/>
              </a:lnSpc>
            </a:pPr>
            <a:r>
              <a:rPr sz="45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45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500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45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500" b="1" spc="-12" dirty="0">
                <a:solidFill>
                  <a:srgbClr val="00AF50"/>
                </a:solidFill>
                <a:latin typeface="Arial"/>
                <a:cs typeface="Arial"/>
              </a:rPr>
              <a:t>auto-balanceada</a:t>
            </a:r>
            <a:r>
              <a:rPr sz="45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5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5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500" b="1" spc="-12" dirty="0">
                <a:solidFill>
                  <a:srgbClr val="00AF50"/>
                </a:solidFill>
                <a:latin typeface="Arial"/>
                <a:cs typeface="Arial"/>
              </a:rPr>
              <a:t>fase </a:t>
            </a:r>
            <a:r>
              <a:rPr sz="4500" b="1" spc="-14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500" b="1" dirty="0">
                <a:solidFill>
                  <a:srgbClr val="00AF50"/>
                </a:solidFill>
                <a:latin typeface="Arial"/>
                <a:cs typeface="Arial"/>
              </a:rPr>
              <a:t>dividida</a:t>
            </a:r>
            <a:endParaRPr sz="45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94200" y="2666887"/>
            <a:ext cx="87376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59000" y="94488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4200" y="457200"/>
            <a:ext cx="14124127" cy="1439777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584366" rIns="0" bIns="0" rtlCol="0">
            <a:spAutoFit/>
          </a:bodyPr>
          <a:lstStyle/>
          <a:p>
            <a:pPr marL="726037">
              <a:spcBef>
                <a:spcPts val="4601"/>
              </a:spcBef>
            </a:pPr>
            <a:r>
              <a:rPr spc="-12" dirty="0">
                <a:solidFill>
                  <a:srgbClr val="000000"/>
                </a:solidFill>
              </a:rPr>
              <a:t>Protección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de</a:t>
            </a:r>
            <a:r>
              <a:rPr spc="12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falla</a:t>
            </a:r>
            <a:r>
              <a:rPr spc="-23"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a</a:t>
            </a:r>
            <a:r>
              <a:rPr spc="12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tierra </a:t>
            </a:r>
            <a:r>
              <a:rPr spc="-12" dirty="0">
                <a:solidFill>
                  <a:srgbClr val="000000"/>
                </a:solidFill>
              </a:rPr>
              <a:t>del estator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49794" y="2286000"/>
            <a:ext cx="12863357" cy="7039769"/>
          </a:xfrm>
          <a:prstGeom prst="rect">
            <a:avLst/>
          </a:prstGeom>
        </p:spPr>
        <p:txBody>
          <a:bodyPr vert="horz" wrap="square" lIns="0" tIns="73046" rIns="0" bIns="0" rtlCol="0">
            <a:spAutoFit/>
          </a:bodyPr>
          <a:lstStyle/>
          <a:p>
            <a:pPr marL="553657" marR="2270142" indent="-525901">
              <a:lnSpc>
                <a:spcPts val="4739"/>
              </a:lnSpc>
              <a:spcBef>
                <a:spcPts val="575"/>
              </a:spcBef>
              <a:buFont typeface="Wingdings"/>
              <a:buChar char=""/>
              <a:tabLst>
                <a:tab pos="555117" algn="l"/>
              </a:tabLst>
            </a:pP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Generadores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conectados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alta </a:t>
            </a:r>
            <a:r>
              <a:rPr sz="36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impedancia</a:t>
            </a:r>
            <a:endParaRPr sz="3600" dirty="0">
              <a:latin typeface="Arial"/>
              <a:cs typeface="Arial"/>
            </a:endParaRPr>
          </a:p>
          <a:p>
            <a:pPr marL="1605461" marR="1744241" lvl="1" indent="-525901">
              <a:lnSpc>
                <a:spcPts val="4785"/>
              </a:lnSpc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Sobretensión</a:t>
            </a:r>
            <a:r>
              <a:rPr sz="3600" b="1" spc="23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Nuetro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frecuencia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fundamental</a:t>
            </a:r>
            <a:endParaRPr sz="3600" dirty="0">
              <a:latin typeface="Arial"/>
              <a:cs typeface="Arial"/>
            </a:endParaRPr>
          </a:p>
          <a:p>
            <a:pPr marL="1605461" lvl="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600" b="1" dirty="0" err="1" smtClean="0">
                <a:solidFill>
                  <a:srgbClr val="00AF50"/>
                </a:solidFill>
                <a:latin typeface="Arial"/>
                <a:cs typeface="Arial"/>
              </a:rPr>
              <a:t>Subtensión</a:t>
            </a:r>
            <a:r>
              <a:rPr sz="3600" b="1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o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Tercer</a:t>
            </a:r>
            <a:r>
              <a:rPr sz="3600" b="1" spc="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Armónico</a:t>
            </a:r>
            <a:endParaRPr sz="3600" dirty="0">
              <a:latin typeface="Arial"/>
              <a:cs typeface="Arial"/>
            </a:endParaRPr>
          </a:p>
          <a:p>
            <a:pPr marL="1605461" lvl="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3600" b="1" spc="-23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00" b="1" spc="-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Baja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Frecuencia</a:t>
            </a:r>
            <a:endParaRPr sz="3600" dirty="0">
              <a:latin typeface="Arial"/>
              <a:cs typeface="Arial"/>
            </a:endParaRPr>
          </a:p>
          <a:p>
            <a:pPr lvl="1">
              <a:spcBef>
                <a:spcPts val="12"/>
              </a:spcBef>
              <a:buClr>
                <a:srgbClr val="00AF50"/>
              </a:buClr>
              <a:buFont typeface="Microsoft Sans Serif"/>
              <a:buChar char="-"/>
            </a:pPr>
            <a:endParaRPr sz="3600" dirty="0">
              <a:latin typeface="Arial"/>
              <a:cs typeface="Arial"/>
            </a:endParaRPr>
          </a:p>
          <a:p>
            <a:pPr marL="553657" marR="2265759" indent="-525901">
              <a:lnSpc>
                <a:spcPts val="4739"/>
              </a:lnSpc>
              <a:buFont typeface="Wingdings"/>
              <a:buChar char=""/>
              <a:tabLst>
                <a:tab pos="555117" algn="l"/>
              </a:tabLst>
            </a:pP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Generadores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con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puesta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a tierra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baja </a:t>
            </a:r>
            <a:r>
              <a:rPr sz="36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impedancia</a:t>
            </a:r>
            <a:endParaRPr sz="3600" dirty="0">
              <a:latin typeface="Arial"/>
              <a:cs typeface="Arial"/>
            </a:endParaRPr>
          </a:p>
          <a:p>
            <a:pPr marL="1605461" lvl="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Sobrecorriente</a:t>
            </a:r>
            <a:r>
              <a:rPr sz="3600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endParaRPr sz="3600" dirty="0">
              <a:latin typeface="Arial"/>
              <a:cs typeface="Arial"/>
            </a:endParaRPr>
          </a:p>
          <a:p>
            <a:pPr marL="1605461" lvl="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Sobrecorriente</a:t>
            </a:r>
            <a:r>
              <a:rPr sz="3600" b="1" spc="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direccional</a:t>
            </a:r>
            <a:r>
              <a:rPr sz="36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endParaRPr sz="3600" dirty="0">
              <a:latin typeface="Arial"/>
              <a:cs typeface="Arial"/>
            </a:endParaRPr>
          </a:p>
          <a:p>
            <a:pPr marL="1605461" lvl="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3600" b="1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restringida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(REF)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82800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01800" y="617133"/>
            <a:ext cx="14286288" cy="183915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5763" rIns="0" bIns="0" rtlCol="0">
            <a:spAutoFit/>
          </a:bodyPr>
          <a:lstStyle/>
          <a:p>
            <a:pPr marL="2584222" marR="223508" indent="-2335880">
              <a:lnSpc>
                <a:spcPts val="6350"/>
              </a:lnSpc>
              <a:spcBef>
                <a:spcPts val="1541"/>
              </a:spcBef>
            </a:pPr>
            <a:r>
              <a:rPr spc="-12" dirty="0">
                <a:solidFill>
                  <a:srgbClr val="000000"/>
                </a:solidFill>
              </a:rPr>
              <a:t>Falla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a</a:t>
            </a:r>
            <a:r>
              <a:rPr spc="12"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tierra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en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generador</a:t>
            </a:r>
            <a:r>
              <a:rPr spc="12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puesto </a:t>
            </a:r>
            <a:r>
              <a:rPr spc="-12" dirty="0">
                <a:solidFill>
                  <a:srgbClr val="000000"/>
                </a:solidFill>
              </a:rPr>
              <a:t>a</a:t>
            </a:r>
            <a:r>
              <a:rPr spc="35" dirty="0">
                <a:solidFill>
                  <a:srgbClr val="000000"/>
                </a:solidFill>
              </a:rPr>
              <a:t> </a:t>
            </a:r>
            <a:r>
              <a:rPr i="1" u="heavy" spc="-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tierra </a:t>
            </a:r>
            <a:r>
              <a:rPr i="1" spc="-1495" dirty="0">
                <a:solidFill>
                  <a:srgbClr val="000000"/>
                </a:solidFill>
              </a:rPr>
              <a:t> </a:t>
            </a:r>
            <a:r>
              <a:rPr i="1" u="heavy" spc="-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 través</a:t>
            </a:r>
            <a:r>
              <a:rPr i="1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i="1" u="heavy" spc="-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de</a:t>
            </a:r>
            <a:r>
              <a:rPr i="1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i="1" u="heavy" spc="-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alta</a:t>
            </a:r>
            <a:r>
              <a:rPr i="1" u="heavy" spc="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i="1" u="heavy" spc="-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impedancia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35400" y="2590800"/>
            <a:ext cx="10439400" cy="6799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19788" y="9622317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642068" y="381000"/>
            <a:ext cx="14600385" cy="3235019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30167" rIns="0" bIns="0" rtlCol="0">
            <a:spAutoFit/>
          </a:bodyPr>
          <a:lstStyle/>
          <a:p>
            <a:pPr marL="131476" marR="140239" algn="ctr">
              <a:lnSpc>
                <a:spcPts val="6902"/>
              </a:lnSpc>
              <a:spcBef>
                <a:spcPts val="2600"/>
              </a:spcBef>
            </a:pPr>
            <a:r>
              <a:rPr sz="5982" b="1" spc="-12" dirty="0">
                <a:latin typeface="Arial"/>
                <a:cs typeface="Arial"/>
              </a:rPr>
              <a:t>Generador </a:t>
            </a:r>
            <a:r>
              <a:rPr sz="5982" b="1" dirty="0">
                <a:latin typeface="Arial"/>
                <a:cs typeface="Arial"/>
              </a:rPr>
              <a:t>con </a:t>
            </a:r>
            <a:r>
              <a:rPr sz="5982" b="1" spc="-12" dirty="0">
                <a:latin typeface="Arial"/>
                <a:cs typeface="Arial"/>
              </a:rPr>
              <a:t>conexión </a:t>
            </a:r>
            <a:r>
              <a:rPr sz="5982" b="1" dirty="0">
                <a:latin typeface="Arial"/>
                <a:cs typeface="Arial"/>
              </a:rPr>
              <a:t>a </a:t>
            </a:r>
            <a:r>
              <a:rPr sz="5982" b="1" spc="-12" dirty="0">
                <a:latin typeface="Arial"/>
                <a:cs typeface="Arial"/>
              </a:rPr>
              <a:t>tierra </a:t>
            </a:r>
            <a:r>
              <a:rPr sz="5982" b="1" dirty="0">
                <a:latin typeface="Arial"/>
                <a:cs typeface="Arial"/>
              </a:rPr>
              <a:t>de alta </a:t>
            </a:r>
            <a:r>
              <a:rPr sz="5982" b="1" spc="-1633" dirty="0">
                <a:latin typeface="Arial"/>
                <a:cs typeface="Arial"/>
              </a:rPr>
              <a:t> </a:t>
            </a:r>
            <a:r>
              <a:rPr sz="5982" b="1" spc="-12" dirty="0">
                <a:latin typeface="Arial"/>
                <a:cs typeface="Arial"/>
              </a:rPr>
              <a:t>impedancia</a:t>
            </a:r>
            <a:endParaRPr sz="5982">
              <a:latin typeface="Arial"/>
              <a:cs typeface="Arial"/>
            </a:endParaRPr>
          </a:p>
          <a:p>
            <a:pPr marR="11688" algn="ctr">
              <a:spcBef>
                <a:spcPts val="2151"/>
              </a:spcBef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Sobretensión</a:t>
            </a:r>
            <a:r>
              <a:rPr sz="5522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fundamental</a:t>
            </a:r>
            <a:r>
              <a:rPr sz="5522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522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neutro</a:t>
            </a:r>
            <a:endParaRPr sz="5522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83000" y="3693959"/>
            <a:ext cx="10058400" cy="5850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19788" y="9442622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88038" y="455989"/>
            <a:ext cx="14600385" cy="225220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604819" rIns="0" bIns="0" rtlCol="0">
            <a:spAutoFit/>
          </a:bodyPr>
          <a:lstStyle/>
          <a:p>
            <a:pPr marL="1415552" marR="1592314" indent="683671">
              <a:lnSpc>
                <a:spcPts val="6350"/>
              </a:lnSpc>
              <a:spcBef>
                <a:spcPts val="4762"/>
              </a:spcBef>
            </a:pPr>
            <a:r>
              <a:rPr spc="-12" dirty="0">
                <a:solidFill>
                  <a:srgbClr val="000000"/>
                </a:solidFill>
              </a:rPr>
              <a:t>Distribución Típica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-23" dirty="0">
                <a:solidFill>
                  <a:srgbClr val="000000"/>
                </a:solidFill>
              </a:rPr>
              <a:t>de</a:t>
            </a:r>
            <a:r>
              <a:rPr dirty="0">
                <a:solidFill>
                  <a:srgbClr val="000000"/>
                </a:solidFill>
              </a:rPr>
              <a:t> Tensión </a:t>
            </a:r>
            <a:r>
              <a:rPr spc="12"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de</a:t>
            </a:r>
            <a:r>
              <a:rPr spc="12"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Tercer</a:t>
            </a:r>
            <a:r>
              <a:rPr spc="12"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Armónico</a:t>
            </a:r>
            <a:r>
              <a:rPr spc="23"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del</a:t>
            </a:r>
            <a:r>
              <a:rPr spc="12"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Generador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0680" y="2819400"/>
            <a:ext cx="11658600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19788" y="9550732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450689" y="381000"/>
            <a:ext cx="14600385" cy="3837552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92038" rIns="0" bIns="0" rtlCol="0">
            <a:spAutoFit/>
          </a:bodyPr>
          <a:lstStyle/>
          <a:p>
            <a:pPr marL="172380" marR="99337" algn="ctr">
              <a:lnSpc>
                <a:spcPts val="6879"/>
              </a:lnSpc>
              <a:spcBef>
                <a:spcPts val="725"/>
              </a:spcBef>
            </a:pPr>
            <a:r>
              <a:rPr sz="5982" b="1" spc="-12" dirty="0">
                <a:latin typeface="Arial"/>
                <a:cs typeface="Arial"/>
              </a:rPr>
              <a:t>Generador </a:t>
            </a:r>
            <a:r>
              <a:rPr sz="5982" b="1" dirty="0">
                <a:latin typeface="Arial"/>
                <a:cs typeface="Arial"/>
              </a:rPr>
              <a:t>con </a:t>
            </a:r>
            <a:r>
              <a:rPr sz="5982" b="1" spc="-12" dirty="0">
                <a:latin typeface="Arial"/>
                <a:cs typeface="Arial"/>
              </a:rPr>
              <a:t>conexión </a:t>
            </a:r>
            <a:r>
              <a:rPr sz="5982" b="1" dirty="0">
                <a:latin typeface="Arial"/>
                <a:cs typeface="Arial"/>
              </a:rPr>
              <a:t>a </a:t>
            </a:r>
            <a:r>
              <a:rPr sz="5982" b="1" spc="-12" dirty="0">
                <a:latin typeface="Arial"/>
                <a:cs typeface="Arial"/>
              </a:rPr>
              <a:t>tierra </a:t>
            </a:r>
            <a:r>
              <a:rPr sz="5982" b="1" dirty="0">
                <a:latin typeface="Arial"/>
                <a:cs typeface="Arial"/>
              </a:rPr>
              <a:t>de alta </a:t>
            </a:r>
            <a:r>
              <a:rPr sz="5982" b="1" spc="-1633" dirty="0">
                <a:latin typeface="Arial"/>
                <a:cs typeface="Arial"/>
              </a:rPr>
              <a:t> </a:t>
            </a:r>
            <a:r>
              <a:rPr sz="5982" b="1" spc="-12" dirty="0">
                <a:latin typeface="Arial"/>
                <a:cs typeface="Arial"/>
              </a:rPr>
              <a:t>impedancia</a:t>
            </a:r>
            <a:endParaRPr sz="5982">
              <a:latin typeface="Arial"/>
              <a:cs typeface="Arial"/>
            </a:endParaRPr>
          </a:p>
          <a:p>
            <a:pPr marL="175300" marR="106642" algn="ctr">
              <a:lnSpc>
                <a:spcPts val="6350"/>
              </a:lnSpc>
              <a:spcBef>
                <a:spcPts val="2600"/>
              </a:spcBef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Subtensión</a:t>
            </a:r>
            <a:r>
              <a:rPr sz="5522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522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Tercer</a:t>
            </a:r>
            <a:r>
              <a:rPr sz="5522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Armónico</a:t>
            </a:r>
            <a:r>
              <a:rPr sz="5522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5522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Neutro </a:t>
            </a:r>
            <a:r>
              <a:rPr sz="5522" b="1" spc="-14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(27TN)</a:t>
            </a:r>
            <a:endParaRPr sz="5522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40200" y="4218552"/>
            <a:ext cx="10287000" cy="50260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04500" y="96012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410565" y="533400"/>
            <a:ext cx="14338881" cy="285409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37326" rIns="0" bIns="0" rtlCol="0">
            <a:spAutoFit/>
          </a:bodyPr>
          <a:lstStyle/>
          <a:p>
            <a:pPr marL="553657" marR="552196" algn="ctr">
              <a:lnSpc>
                <a:spcPts val="6350"/>
              </a:lnSpc>
              <a:spcBef>
                <a:spcPts val="1081"/>
              </a:spcBef>
            </a:pPr>
            <a:r>
              <a:rPr sz="5522" b="1" spc="-12" dirty="0">
                <a:latin typeface="Arial"/>
                <a:cs typeface="Arial"/>
              </a:rPr>
              <a:t>Generador</a:t>
            </a:r>
            <a:r>
              <a:rPr sz="5522" b="1" spc="23" dirty="0">
                <a:latin typeface="Arial"/>
                <a:cs typeface="Arial"/>
              </a:rPr>
              <a:t> </a:t>
            </a:r>
            <a:r>
              <a:rPr sz="5522" b="1" dirty="0">
                <a:latin typeface="Arial"/>
                <a:cs typeface="Arial"/>
              </a:rPr>
              <a:t>con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conexión</a:t>
            </a:r>
            <a:r>
              <a:rPr sz="5522" b="1" spc="23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a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tierra</a:t>
            </a:r>
            <a:r>
              <a:rPr sz="5522" b="1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de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alta </a:t>
            </a:r>
            <a:r>
              <a:rPr sz="5522" b="1" spc="-1495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impedancia</a:t>
            </a:r>
            <a:endParaRPr sz="5522">
              <a:latin typeface="Arial"/>
              <a:cs typeface="Arial"/>
            </a:endParaRPr>
          </a:p>
          <a:p>
            <a:pPr algn="ctr">
              <a:spcBef>
                <a:spcPts val="2255"/>
              </a:spcBef>
            </a:pP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5062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06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Tercer</a:t>
            </a:r>
            <a:r>
              <a:rPr sz="5062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dirty="0">
                <a:solidFill>
                  <a:srgbClr val="00AF50"/>
                </a:solidFill>
                <a:latin typeface="Arial"/>
                <a:cs typeface="Arial"/>
              </a:rPr>
              <a:t>Armónico</a:t>
            </a:r>
            <a:endParaRPr sz="5062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1072" y="3598745"/>
            <a:ext cx="10591801" cy="57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94527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778000" y="365664"/>
            <a:ext cx="13923981" cy="27212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81957" rIns="0" bIns="0" rtlCol="0">
            <a:spAutoFit/>
          </a:bodyPr>
          <a:lstStyle/>
          <a:p>
            <a:pPr marL="328690" marR="362289" algn="ctr">
              <a:lnSpc>
                <a:spcPts val="6350"/>
              </a:lnSpc>
              <a:spcBef>
                <a:spcPts val="2220"/>
              </a:spcBef>
            </a:pPr>
            <a:r>
              <a:rPr sz="5522" b="1" spc="-12" dirty="0">
                <a:latin typeface="Arial"/>
                <a:cs typeface="Arial"/>
              </a:rPr>
              <a:t>Generador</a:t>
            </a:r>
            <a:r>
              <a:rPr sz="5522" b="1" spc="23" dirty="0">
                <a:latin typeface="Arial"/>
                <a:cs typeface="Arial"/>
              </a:rPr>
              <a:t> </a:t>
            </a:r>
            <a:r>
              <a:rPr sz="5522" b="1" dirty="0">
                <a:latin typeface="Arial"/>
                <a:cs typeface="Arial"/>
              </a:rPr>
              <a:t>con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conexión</a:t>
            </a:r>
            <a:r>
              <a:rPr sz="5522" b="1" spc="23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a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tierra</a:t>
            </a:r>
            <a:r>
              <a:rPr sz="5522" b="1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de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alta </a:t>
            </a:r>
            <a:r>
              <a:rPr sz="5522" b="1" spc="-1495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impedancia</a:t>
            </a:r>
            <a:endParaRPr sz="5522">
              <a:latin typeface="Arial"/>
              <a:cs typeface="Arial"/>
            </a:endParaRPr>
          </a:p>
          <a:p>
            <a:pPr marR="39443" algn="ctr">
              <a:lnSpc>
                <a:spcPts val="6189"/>
              </a:lnSpc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Inyección de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Baja Frecuencia</a:t>
            </a:r>
            <a:endParaRPr sz="5522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59200" y="3276600"/>
            <a:ext cx="102108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06600" y="96012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778000" y="381000"/>
            <a:ext cx="14347647" cy="232260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57779" rIns="0" bIns="0" rtlCol="0">
            <a:spAutoFit/>
          </a:bodyPr>
          <a:lstStyle/>
          <a:p>
            <a:pPr marL="997751" marR="917406" algn="ctr">
              <a:lnSpc>
                <a:spcPts val="4762"/>
              </a:lnSpc>
              <a:spcBef>
                <a:spcPts val="1242"/>
              </a:spcBef>
            </a:pPr>
            <a:r>
              <a:rPr sz="4141" b="1" spc="-12" dirty="0">
                <a:latin typeface="Arial"/>
                <a:cs typeface="Arial"/>
              </a:rPr>
              <a:t>PROTECCIÓN</a:t>
            </a:r>
            <a:r>
              <a:rPr sz="4141" b="1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100%</a:t>
            </a:r>
            <a:r>
              <a:rPr sz="4141" b="1" spc="-35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DE</a:t>
            </a:r>
            <a:r>
              <a:rPr sz="4141" b="1" spc="12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FALLAS</a:t>
            </a:r>
            <a:r>
              <a:rPr sz="4141" b="1" spc="58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A</a:t>
            </a:r>
            <a:r>
              <a:rPr sz="4141" b="1" spc="-81" dirty="0">
                <a:latin typeface="Arial"/>
                <a:cs typeface="Arial"/>
              </a:rPr>
              <a:t> </a:t>
            </a:r>
            <a:r>
              <a:rPr sz="4141" b="1" dirty="0">
                <a:latin typeface="Arial"/>
                <a:cs typeface="Arial"/>
              </a:rPr>
              <a:t>TIERRA</a:t>
            </a:r>
            <a:r>
              <a:rPr sz="4141" b="1" spc="-23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EN</a:t>
            </a:r>
            <a:r>
              <a:rPr sz="4141" b="1" dirty="0">
                <a:latin typeface="Arial"/>
                <a:cs typeface="Arial"/>
              </a:rPr>
              <a:t> EL </a:t>
            </a:r>
            <a:r>
              <a:rPr sz="4141" b="1" spc="-1114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ESTATOR</a:t>
            </a:r>
            <a:endParaRPr sz="4141">
              <a:latin typeface="Arial"/>
              <a:cs typeface="Arial"/>
            </a:endParaRPr>
          </a:p>
          <a:p>
            <a:pPr marL="65738" algn="ctr">
              <a:spcBef>
                <a:spcPts val="2301"/>
              </a:spcBef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Cobertura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los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Elementos</a:t>
            </a:r>
            <a:endParaRPr sz="414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83000" y="2895600"/>
            <a:ext cx="11533392" cy="6636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06600" y="96012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528880" y="381000"/>
            <a:ext cx="14600385" cy="353329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70124" rIns="0" bIns="0" rtlCol="0">
            <a:spAutoFit/>
          </a:bodyPr>
          <a:lstStyle/>
          <a:p>
            <a:pPr marL="449939" marR="717271" algn="ctr">
              <a:lnSpc>
                <a:spcPts val="6350"/>
              </a:lnSpc>
              <a:spcBef>
                <a:spcPts val="552"/>
              </a:spcBef>
            </a:pPr>
            <a:r>
              <a:rPr sz="5522" b="1" spc="-12" dirty="0">
                <a:latin typeface="Arial"/>
                <a:cs typeface="Arial"/>
              </a:rPr>
              <a:t>Generador</a:t>
            </a:r>
            <a:r>
              <a:rPr sz="5522" b="1" spc="23" dirty="0">
                <a:latin typeface="Arial"/>
                <a:cs typeface="Arial"/>
              </a:rPr>
              <a:t> </a:t>
            </a:r>
            <a:r>
              <a:rPr sz="5522" b="1" dirty="0">
                <a:latin typeface="Arial"/>
                <a:cs typeface="Arial"/>
              </a:rPr>
              <a:t>con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conexión</a:t>
            </a:r>
            <a:r>
              <a:rPr sz="5522" b="1" spc="23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a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tierra</a:t>
            </a:r>
            <a:r>
              <a:rPr sz="5522" b="1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de</a:t>
            </a:r>
            <a:r>
              <a:rPr sz="5522" b="1" spc="58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baja </a:t>
            </a:r>
            <a:r>
              <a:rPr sz="5522" b="1" spc="-1495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impedancia</a:t>
            </a:r>
            <a:endParaRPr sz="5522">
              <a:latin typeface="Arial"/>
              <a:cs typeface="Arial"/>
            </a:endParaRPr>
          </a:p>
          <a:p>
            <a:pPr marL="905719" marR="1180358" algn="ctr">
              <a:lnSpc>
                <a:spcPts val="5821"/>
              </a:lnSpc>
              <a:spcBef>
                <a:spcPts val="2634"/>
              </a:spcBef>
            </a:pP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Sobrecorriente</a:t>
            </a:r>
            <a:r>
              <a:rPr sz="5062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062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5062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y</a:t>
            </a:r>
            <a:r>
              <a:rPr sz="506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Sobecorriente </a:t>
            </a:r>
            <a:r>
              <a:rPr sz="5062" b="1" spc="-13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Direccional</a:t>
            </a:r>
            <a:endParaRPr sz="5062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35400" y="4052647"/>
            <a:ext cx="10210800" cy="5410200"/>
            <a:chOff x="790981" y="2345357"/>
            <a:chExt cx="6134100" cy="52266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981" y="2345357"/>
              <a:ext cx="6098768" cy="519549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115049" y="7266939"/>
              <a:ext cx="809625" cy="304800"/>
            </a:xfrm>
            <a:custGeom>
              <a:avLst/>
              <a:gdLst/>
              <a:ahLst/>
              <a:cxnLst/>
              <a:rect l="l" t="t" r="r" b="b"/>
              <a:pathLst>
                <a:path w="809625" h="304800">
                  <a:moveTo>
                    <a:pt x="809625" y="0"/>
                  </a:moveTo>
                  <a:lnTo>
                    <a:pt x="0" y="0"/>
                  </a:lnTo>
                  <a:lnTo>
                    <a:pt x="0" y="304799"/>
                  </a:lnTo>
                  <a:lnTo>
                    <a:pt x="809625" y="304799"/>
                  </a:lnTo>
                  <a:lnTo>
                    <a:pt x="809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778000" y="533400"/>
            <a:ext cx="14045237" cy="2899821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82614" rIns="0" bIns="0" rtlCol="0">
            <a:spAutoFit/>
          </a:bodyPr>
          <a:lstStyle/>
          <a:p>
            <a:pPr marL="229352" marR="388584" algn="ctr">
              <a:lnSpc>
                <a:spcPts val="6350"/>
              </a:lnSpc>
              <a:spcBef>
                <a:spcPts val="1438"/>
              </a:spcBef>
            </a:pPr>
            <a:r>
              <a:rPr sz="5522" b="1" spc="-12" dirty="0">
                <a:latin typeface="Arial"/>
                <a:cs typeface="Arial"/>
              </a:rPr>
              <a:t>Generador</a:t>
            </a:r>
            <a:r>
              <a:rPr sz="5522" b="1" spc="23" dirty="0">
                <a:latin typeface="Arial"/>
                <a:cs typeface="Arial"/>
              </a:rPr>
              <a:t> </a:t>
            </a:r>
            <a:r>
              <a:rPr sz="5522" b="1" dirty="0">
                <a:latin typeface="Arial"/>
                <a:cs typeface="Arial"/>
              </a:rPr>
              <a:t>con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conexión</a:t>
            </a:r>
            <a:r>
              <a:rPr sz="5522" b="1" spc="23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a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tierra</a:t>
            </a:r>
            <a:r>
              <a:rPr sz="5522" b="1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de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baja </a:t>
            </a:r>
            <a:r>
              <a:rPr sz="5522" b="1" spc="-1495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impedancia</a:t>
            </a:r>
            <a:endParaRPr sz="5522">
              <a:latin typeface="Arial"/>
              <a:cs typeface="Arial"/>
            </a:endParaRPr>
          </a:p>
          <a:p>
            <a:pPr marR="153388" algn="ctr">
              <a:spcBef>
                <a:spcPts val="2255"/>
              </a:spcBef>
            </a:pP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5062" b="1" spc="-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de Tierra</a:t>
            </a:r>
            <a:endParaRPr sz="5062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911600" y="3657600"/>
            <a:ext cx="10451618" cy="6019800"/>
            <a:chOff x="1114430" y="2223676"/>
            <a:chExt cx="5614035" cy="44640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4430" y="2223676"/>
              <a:ext cx="5589725" cy="446362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35954" y="6353810"/>
              <a:ext cx="992505" cy="333375"/>
            </a:xfrm>
            <a:custGeom>
              <a:avLst/>
              <a:gdLst/>
              <a:ahLst/>
              <a:cxnLst/>
              <a:rect l="l" t="t" r="r" b="b"/>
              <a:pathLst>
                <a:path w="992504" h="333375">
                  <a:moveTo>
                    <a:pt x="992504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992504" y="333375"/>
                  </a:lnTo>
                  <a:lnTo>
                    <a:pt x="992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285162" y="96774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782756" y="259911"/>
            <a:ext cx="14049620" cy="274833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5288" rIns="0" bIns="0" rtlCol="0">
            <a:spAutoFit/>
          </a:bodyPr>
          <a:lstStyle/>
          <a:p>
            <a:pPr marL="354984" marR="262952" algn="ctr">
              <a:lnSpc>
                <a:spcPts val="6350"/>
              </a:lnSpc>
              <a:spcBef>
                <a:spcPts val="357"/>
              </a:spcBef>
            </a:pPr>
            <a:r>
              <a:rPr sz="5522" b="1" spc="-12" dirty="0">
                <a:latin typeface="Arial"/>
                <a:cs typeface="Arial"/>
              </a:rPr>
              <a:t>Generador </a:t>
            </a:r>
            <a:r>
              <a:rPr sz="5522" b="1" dirty="0">
                <a:latin typeface="Arial"/>
                <a:cs typeface="Arial"/>
              </a:rPr>
              <a:t>con conexión </a:t>
            </a:r>
            <a:r>
              <a:rPr sz="5522" b="1" spc="-12" dirty="0">
                <a:latin typeface="Arial"/>
                <a:cs typeface="Arial"/>
              </a:rPr>
              <a:t>a </a:t>
            </a:r>
            <a:r>
              <a:rPr sz="5522" b="1" dirty="0">
                <a:latin typeface="Arial"/>
                <a:cs typeface="Arial"/>
              </a:rPr>
              <a:t>tierra </a:t>
            </a:r>
            <a:r>
              <a:rPr sz="5522" b="1" spc="-12" dirty="0">
                <a:latin typeface="Arial"/>
                <a:cs typeface="Arial"/>
              </a:rPr>
              <a:t>de baja </a:t>
            </a:r>
            <a:r>
              <a:rPr sz="5522" b="1" spc="-1507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impedancia</a:t>
            </a:r>
            <a:endParaRPr sz="5522">
              <a:latin typeface="Arial"/>
              <a:cs typeface="Arial"/>
            </a:endParaRPr>
          </a:p>
          <a:p>
            <a:pPr marL="73043" algn="ctr">
              <a:spcBef>
                <a:spcPts val="2229"/>
              </a:spcBef>
            </a:pP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506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062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506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Arial"/>
                <a:cs typeface="Arial"/>
              </a:rPr>
              <a:t>Auto-balanceado</a:t>
            </a:r>
            <a:endParaRPr sz="5062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97200" y="3276600"/>
            <a:ext cx="12268200" cy="6172200"/>
            <a:chOff x="789688" y="2345349"/>
            <a:chExt cx="6230620" cy="54013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688" y="2345349"/>
              <a:ext cx="6077201" cy="54010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29325" y="7425689"/>
              <a:ext cx="990600" cy="219075"/>
            </a:xfrm>
            <a:custGeom>
              <a:avLst/>
              <a:gdLst/>
              <a:ahLst/>
              <a:cxnLst/>
              <a:rect l="l" t="t" r="r" b="b"/>
              <a:pathLst>
                <a:path w="990600" h="219075">
                  <a:moveTo>
                    <a:pt x="990600" y="0"/>
                  </a:moveTo>
                  <a:lnTo>
                    <a:pt x="0" y="0"/>
                  </a:lnTo>
                  <a:lnTo>
                    <a:pt x="0" y="219074"/>
                  </a:lnTo>
                  <a:lnTo>
                    <a:pt x="990600" y="219074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21250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574800" y="609599"/>
            <a:ext cx="14049620" cy="161897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57121" rIns="0" bIns="0" rtlCol="0">
            <a:spAutoFit/>
          </a:bodyPr>
          <a:lstStyle/>
          <a:p>
            <a:pPr marL="4353299" marR="112484" indent="-4145859" algn="just">
              <a:lnSpc>
                <a:spcPts val="5269"/>
              </a:lnSpc>
              <a:spcBef>
                <a:spcPts val="2025"/>
              </a:spcBef>
            </a:pPr>
            <a:r>
              <a:rPr sz="4601" b="1" dirty="0">
                <a:latin typeface="Arial"/>
                <a:cs typeface="Arial"/>
              </a:rPr>
              <a:t>Importancia de </a:t>
            </a:r>
            <a:r>
              <a:rPr sz="4601" b="1" spc="-12" dirty="0">
                <a:latin typeface="Arial"/>
                <a:cs typeface="Arial"/>
              </a:rPr>
              <a:t>la Protección</a:t>
            </a:r>
            <a:r>
              <a:rPr sz="4601" b="1" spc="-12" dirty="0">
                <a:latin typeface="Arial"/>
                <a:cs typeface="Arial"/>
              </a:rPr>
              <a:t> </a:t>
            </a:r>
            <a:r>
              <a:rPr sz="4601" b="1" dirty="0">
                <a:latin typeface="Arial"/>
                <a:cs typeface="Arial"/>
              </a:rPr>
              <a:t>contra </a:t>
            </a:r>
            <a:r>
              <a:rPr lang="es-AR" sz="4601" b="1" spc="-12" dirty="0">
                <a:latin typeface="Arial"/>
                <a:cs typeface="Arial"/>
              </a:rPr>
              <a:t>F</a:t>
            </a:r>
            <a:r>
              <a:rPr sz="4601" b="1" spc="-12" dirty="0" err="1" smtClean="0">
                <a:latin typeface="Arial"/>
                <a:cs typeface="Arial"/>
              </a:rPr>
              <a:t>allas</a:t>
            </a:r>
            <a:r>
              <a:rPr sz="4601" b="1" spc="-12" dirty="0" smtClean="0">
                <a:latin typeface="Arial"/>
                <a:cs typeface="Arial"/>
              </a:rPr>
              <a:t> </a:t>
            </a:r>
            <a:r>
              <a:rPr sz="4601" b="1" dirty="0" smtClean="0">
                <a:latin typeface="Arial"/>
                <a:cs typeface="Arial"/>
              </a:rPr>
              <a:t>a</a:t>
            </a:r>
            <a:r>
              <a:rPr lang="es-AR" sz="4601" b="1" dirty="0" smtClean="0">
                <a:latin typeface="Arial"/>
                <a:cs typeface="Arial"/>
              </a:rPr>
              <a:t> T</a:t>
            </a:r>
            <a:r>
              <a:rPr sz="4601" b="1" dirty="0" err="1" smtClean="0">
                <a:latin typeface="Arial"/>
                <a:cs typeface="Arial"/>
              </a:rPr>
              <a:t>ierra</a:t>
            </a:r>
            <a:r>
              <a:rPr sz="4601" b="1" dirty="0" smtClean="0">
                <a:latin typeface="Arial"/>
                <a:cs typeface="Arial"/>
              </a:rPr>
              <a:t> </a:t>
            </a:r>
            <a:r>
              <a:rPr sz="4601" b="1" spc="-1254" dirty="0" smtClean="0">
                <a:latin typeface="Arial"/>
                <a:cs typeface="Arial"/>
              </a:rPr>
              <a:t> </a:t>
            </a:r>
            <a:r>
              <a:rPr sz="4601" b="1" dirty="0">
                <a:latin typeface="Arial"/>
                <a:cs typeface="Arial"/>
              </a:rPr>
              <a:t>del</a:t>
            </a:r>
            <a:r>
              <a:rPr sz="4601" b="1" spc="-35" dirty="0">
                <a:latin typeface="Arial"/>
                <a:cs typeface="Arial"/>
              </a:rPr>
              <a:t> </a:t>
            </a:r>
            <a:r>
              <a:rPr lang="es-AR" sz="4601" b="1" dirty="0">
                <a:latin typeface="Arial"/>
                <a:cs typeface="Arial"/>
              </a:rPr>
              <a:t>C</a:t>
            </a:r>
            <a:r>
              <a:rPr sz="4601" b="1" dirty="0" err="1" smtClean="0">
                <a:latin typeface="Arial"/>
                <a:cs typeface="Arial"/>
              </a:rPr>
              <a:t>ampo</a:t>
            </a:r>
            <a:r>
              <a:rPr sz="4601" b="1" spc="-23" dirty="0" smtClean="0">
                <a:latin typeface="Arial"/>
                <a:cs typeface="Arial"/>
              </a:rPr>
              <a:t> </a:t>
            </a:r>
            <a:r>
              <a:rPr sz="4601" b="1" spc="-12" dirty="0">
                <a:latin typeface="Arial"/>
                <a:cs typeface="Arial"/>
              </a:rPr>
              <a:t>del</a:t>
            </a:r>
            <a:r>
              <a:rPr sz="4601" b="1" spc="-35" dirty="0">
                <a:latin typeface="Arial"/>
                <a:cs typeface="Arial"/>
              </a:rPr>
              <a:t> </a:t>
            </a:r>
            <a:r>
              <a:rPr lang="es-AR" sz="4601" b="1" dirty="0">
                <a:latin typeface="Arial"/>
                <a:cs typeface="Arial"/>
              </a:rPr>
              <a:t>R</a:t>
            </a:r>
            <a:r>
              <a:rPr sz="4601" b="1" dirty="0" err="1" smtClean="0">
                <a:latin typeface="Arial"/>
                <a:cs typeface="Arial"/>
              </a:rPr>
              <a:t>otor</a:t>
            </a:r>
            <a:endParaRPr sz="4601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9400" y="3066393"/>
            <a:ext cx="13422887" cy="5620791"/>
          </a:xfrm>
          <a:prstGeom prst="rect">
            <a:avLst/>
          </a:prstGeom>
        </p:spPr>
        <p:txBody>
          <a:bodyPr vert="horz" wrap="square" lIns="0" tIns="73046" rIns="0" bIns="0" rtlCol="0">
            <a:spAutoFit/>
          </a:bodyPr>
          <a:lstStyle/>
          <a:p>
            <a:pPr marL="555117" marR="11688" indent="-525901">
              <a:lnSpc>
                <a:spcPts val="4739"/>
              </a:lnSpc>
              <a:spcBef>
                <a:spcPts val="575"/>
              </a:spcBef>
              <a:buFont typeface="Wingdings"/>
              <a:buChar char=""/>
              <a:tabLst>
                <a:tab pos="555117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Una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sola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en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un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devanado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r>
              <a:rPr sz="4141" b="1" spc="69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no </a:t>
            </a:r>
            <a:r>
              <a:rPr sz="4141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afecta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funcionamiento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generador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.</a:t>
            </a:r>
            <a:endParaRPr sz="414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"/>
            </a:pPr>
            <a:endParaRPr sz="4141" dirty="0">
              <a:latin typeface="Arial"/>
              <a:cs typeface="Arial"/>
            </a:endParaRPr>
          </a:p>
          <a:p>
            <a:pPr marL="555117" marR="1070794" indent="-525901">
              <a:lnSpc>
                <a:spcPts val="4785"/>
              </a:lnSpc>
              <a:buFont typeface="Wingdings"/>
              <a:buChar char=""/>
              <a:tabLst>
                <a:tab pos="555117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Una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segunda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 tierra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puede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causar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graves </a:t>
            </a:r>
            <a:r>
              <a:rPr sz="4141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daños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 a la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máquina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: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Wingdings"/>
              <a:buChar char=""/>
            </a:pPr>
            <a:endParaRPr sz="3796" dirty="0">
              <a:latin typeface="Arial"/>
              <a:cs typeface="Arial"/>
            </a:endParaRPr>
          </a:p>
          <a:p>
            <a:pPr marL="2657265" lvl="1" indent="-527362">
              <a:buFont typeface="Microsoft Sans Serif"/>
              <a:buChar char="-"/>
              <a:tabLst>
                <a:tab pos="2657265" algn="l"/>
                <a:tab pos="2658726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Vibración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excesiva</a:t>
            </a:r>
            <a:endParaRPr sz="4141" dirty="0">
              <a:latin typeface="Arial"/>
              <a:cs typeface="Arial"/>
            </a:endParaRPr>
          </a:p>
          <a:p>
            <a:pPr lvl="1">
              <a:spcBef>
                <a:spcPts val="23"/>
              </a:spcBef>
              <a:buClr>
                <a:srgbClr val="00AF50"/>
              </a:buClr>
              <a:buFont typeface="Microsoft Sans Serif"/>
              <a:buChar char="-"/>
            </a:pPr>
            <a:endParaRPr sz="3911" dirty="0">
              <a:latin typeface="Arial"/>
              <a:cs typeface="Arial"/>
            </a:endParaRPr>
          </a:p>
          <a:p>
            <a:pPr marL="2657265" lvl="1" indent="-527362">
              <a:spcBef>
                <a:spcPts val="12"/>
              </a:spcBef>
              <a:buFont typeface="Microsoft Sans Serif"/>
              <a:buChar char="-"/>
              <a:tabLst>
                <a:tab pos="2657265" algn="l"/>
                <a:tab pos="2658726" algn="l"/>
              </a:tabLst>
            </a:pP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Fundición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 acero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y/o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cobre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 del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Rotor</a:t>
            </a:r>
            <a:endParaRPr sz="414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3" name="object 5"/>
          <p:cNvSpPr txBox="1"/>
          <p:nvPr/>
        </p:nvSpPr>
        <p:spPr>
          <a:xfrm>
            <a:off x="1701800" y="990600"/>
            <a:ext cx="14669048" cy="1651432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89261" rIns="0" bIns="0" rtlCol="0">
            <a:spAutoFit/>
          </a:bodyPr>
          <a:lstStyle/>
          <a:p>
            <a:pPr marL="6172042" marR="363748" indent="-5751320">
              <a:lnSpc>
                <a:spcPts val="5315"/>
              </a:lnSpc>
              <a:spcBef>
                <a:spcPts val="2278"/>
              </a:spcBef>
            </a:pPr>
            <a:r>
              <a:rPr sz="4601" b="1" dirty="0">
                <a:latin typeface="Arial"/>
                <a:cs typeface="Arial"/>
              </a:rPr>
              <a:t>Métodos de Detección </a:t>
            </a:r>
            <a:r>
              <a:rPr sz="4601" b="1" spc="-23" dirty="0">
                <a:latin typeface="Arial"/>
                <a:cs typeface="Arial"/>
              </a:rPr>
              <a:t>de </a:t>
            </a:r>
            <a:r>
              <a:rPr sz="4601" b="1" spc="-12" dirty="0">
                <a:latin typeface="Arial"/>
                <a:cs typeface="Arial"/>
              </a:rPr>
              <a:t>fallas </a:t>
            </a:r>
            <a:r>
              <a:rPr sz="4601" b="1" dirty="0">
                <a:latin typeface="Arial"/>
                <a:cs typeface="Arial"/>
              </a:rPr>
              <a:t>a </a:t>
            </a:r>
            <a:r>
              <a:rPr sz="4601" b="1" spc="-12" dirty="0">
                <a:latin typeface="Arial"/>
                <a:cs typeface="Arial"/>
              </a:rPr>
              <a:t>tierra </a:t>
            </a:r>
            <a:r>
              <a:rPr sz="4601" b="1" dirty="0">
                <a:latin typeface="Arial"/>
                <a:cs typeface="Arial"/>
              </a:rPr>
              <a:t>del </a:t>
            </a:r>
            <a:r>
              <a:rPr sz="4601" b="1" spc="-12" dirty="0">
                <a:latin typeface="Arial"/>
                <a:cs typeface="Arial"/>
              </a:rPr>
              <a:t>campo </a:t>
            </a:r>
            <a:r>
              <a:rPr sz="4601" b="1" spc="-1254" dirty="0">
                <a:latin typeface="Arial"/>
                <a:cs typeface="Arial"/>
              </a:rPr>
              <a:t> </a:t>
            </a:r>
            <a:r>
              <a:rPr sz="4601" b="1" dirty="0">
                <a:latin typeface="Arial"/>
                <a:cs typeface="Arial"/>
              </a:rPr>
              <a:t>del</a:t>
            </a:r>
            <a:r>
              <a:rPr sz="4601" b="1" spc="-35" dirty="0">
                <a:latin typeface="Arial"/>
                <a:cs typeface="Arial"/>
              </a:rPr>
              <a:t> </a:t>
            </a:r>
            <a:r>
              <a:rPr sz="4601" b="1" dirty="0">
                <a:latin typeface="Arial"/>
                <a:cs typeface="Arial"/>
              </a:rPr>
              <a:t>rotor</a:t>
            </a:r>
            <a:endParaRPr sz="4601">
              <a:latin typeface="Arial"/>
              <a:cs typeface="Arial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2235200" y="3657600"/>
            <a:ext cx="11481331" cy="5284981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3184627" indent="-1053263">
              <a:spcBef>
                <a:spcPts val="230"/>
              </a:spcBef>
              <a:buFont typeface="Microsoft Sans Serif"/>
              <a:buChar char="-"/>
              <a:tabLst>
                <a:tab pos="3184627" algn="l"/>
                <a:tab pos="3186088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Divisor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 voltaje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Microsoft Sans Serif"/>
              <a:buChar char="-"/>
            </a:pPr>
            <a:endParaRPr sz="3911" dirty="0">
              <a:latin typeface="Arial"/>
              <a:cs typeface="Arial"/>
            </a:endParaRPr>
          </a:p>
          <a:p>
            <a:pPr marL="3184627" indent="-1053263">
              <a:buFont typeface="Microsoft Sans Serif"/>
              <a:buChar char="-"/>
              <a:tabLst>
                <a:tab pos="3184627" algn="l"/>
                <a:tab pos="3186088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-8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DC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Microsoft Sans Serif"/>
              <a:buChar char="-"/>
            </a:pPr>
            <a:endParaRPr sz="3911" dirty="0">
              <a:latin typeface="Arial"/>
              <a:cs typeface="Arial"/>
            </a:endParaRPr>
          </a:p>
          <a:p>
            <a:pPr marL="3184627" indent="-1053263">
              <a:buFont typeface="Microsoft Sans Serif"/>
              <a:buChar char="-"/>
              <a:tabLst>
                <a:tab pos="3184627" algn="l"/>
                <a:tab pos="3186088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4141" b="1" spc="-5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-9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CA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Microsoft Sans Serif"/>
              <a:buChar char="-"/>
            </a:pPr>
            <a:endParaRPr sz="3911" dirty="0">
              <a:latin typeface="Arial"/>
              <a:cs typeface="Arial"/>
            </a:endParaRPr>
          </a:p>
          <a:p>
            <a:pPr marL="3184627" indent="-1053263">
              <a:buFont typeface="Microsoft Sans Serif"/>
              <a:buChar char="-"/>
              <a:tabLst>
                <a:tab pos="3184627" algn="l"/>
                <a:tab pos="3186088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 conmutación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 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CC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81"/>
              </a:spcBef>
            </a:pPr>
            <a:endParaRPr sz="5522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7000" y="842220"/>
            <a:ext cx="11481331" cy="8480343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29217" marR="3722215" algn="just">
              <a:lnSpc>
                <a:spcPct val="95900"/>
              </a:lnSpc>
            </a:pPr>
            <a:r>
              <a:rPr sz="2071" spc="-12" dirty="0" smtClean="0">
                <a:latin typeface="Microsoft Sans Serif"/>
                <a:cs typeface="Microsoft Sans Serif"/>
              </a:rPr>
              <a:t>La </a:t>
            </a:r>
            <a:r>
              <a:rPr sz="2071" spc="150" dirty="0">
                <a:latin typeface="Microsoft Sans Serif"/>
                <a:cs typeface="Microsoft Sans Serif"/>
              </a:rPr>
              <a:t>protección </a:t>
            </a:r>
            <a:r>
              <a:rPr sz="2071" spc="-12" dirty="0">
                <a:latin typeface="Microsoft Sans Serif"/>
                <a:cs typeface="Microsoft Sans Serif"/>
              </a:rPr>
              <a:t>de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falla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242" dirty="0">
                <a:latin typeface="Microsoft Sans Serif"/>
                <a:cs typeface="Microsoft Sans Serif"/>
              </a:rPr>
              <a:t>a </a:t>
            </a:r>
            <a:r>
              <a:rPr sz="2071" spc="161" dirty="0">
                <a:latin typeface="Microsoft Sans Serif"/>
                <a:cs typeface="Microsoft Sans Serif"/>
              </a:rPr>
              <a:t>tierra </a:t>
            </a:r>
            <a:r>
              <a:rPr sz="2071" spc="-12" dirty="0">
                <a:latin typeface="Microsoft Sans Serif"/>
                <a:cs typeface="Microsoft Sans Serif"/>
              </a:rPr>
              <a:t>del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219" dirty="0">
                <a:latin typeface="Microsoft Sans Serif"/>
                <a:cs typeface="Microsoft Sans Serif"/>
              </a:rPr>
              <a:t>campo </a:t>
            </a:r>
            <a:r>
              <a:rPr sz="2071" spc="-12" dirty="0">
                <a:latin typeface="Microsoft Sans Serif"/>
                <a:cs typeface="Microsoft Sans Serif"/>
              </a:rPr>
              <a:t>del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184" dirty="0">
                <a:latin typeface="Microsoft Sans Serif"/>
                <a:cs typeface="Microsoft Sans Serif"/>
              </a:rPr>
              <a:t>rotor </a:t>
            </a:r>
            <a:r>
              <a:rPr sz="2071" dirty="0">
                <a:latin typeface="Microsoft Sans Serif"/>
                <a:cs typeface="Microsoft Sans Serif"/>
              </a:rPr>
              <a:t>(64F) </a:t>
            </a:r>
            <a:r>
              <a:rPr sz="2071" spc="12" dirty="0">
                <a:latin typeface="Microsoft Sans Serif"/>
                <a:cs typeface="Microsoft Sans Serif"/>
              </a:rPr>
              <a:t> </a:t>
            </a:r>
            <a:r>
              <a:rPr sz="2071" spc="161" dirty="0">
                <a:latin typeface="Microsoft Sans Serif"/>
                <a:cs typeface="Microsoft Sans Serif"/>
              </a:rPr>
              <a:t>detecta</a:t>
            </a:r>
            <a:r>
              <a:rPr sz="2071" spc="173" dirty="0">
                <a:latin typeface="Microsoft Sans Serif"/>
                <a:cs typeface="Microsoft Sans Serif"/>
              </a:rPr>
              <a:t> </a:t>
            </a:r>
            <a:r>
              <a:rPr sz="2071" spc="115" dirty="0">
                <a:latin typeface="Microsoft Sans Serif"/>
                <a:cs typeface="Microsoft Sans Serif"/>
              </a:rPr>
              <a:t>la</a:t>
            </a:r>
            <a:r>
              <a:rPr sz="2071" spc="127" dirty="0">
                <a:latin typeface="Microsoft Sans Serif"/>
                <a:cs typeface="Microsoft Sans Serif"/>
              </a:rPr>
              <a:t> </a:t>
            </a:r>
            <a:r>
              <a:rPr sz="2071" spc="184" dirty="0">
                <a:latin typeface="Microsoft Sans Serif"/>
                <a:cs typeface="Microsoft Sans Serif"/>
              </a:rPr>
              <a:t>primera</a:t>
            </a:r>
            <a:r>
              <a:rPr sz="2071" spc="196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falla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242" dirty="0">
                <a:latin typeface="Microsoft Sans Serif"/>
                <a:cs typeface="Microsoft Sans Serif"/>
              </a:rPr>
              <a:t>a</a:t>
            </a:r>
            <a:r>
              <a:rPr sz="2071" spc="253" dirty="0">
                <a:latin typeface="Microsoft Sans Serif"/>
                <a:cs typeface="Microsoft Sans Serif"/>
              </a:rPr>
              <a:t> </a:t>
            </a:r>
            <a:r>
              <a:rPr sz="2071" spc="161" dirty="0">
                <a:latin typeface="Microsoft Sans Serif"/>
                <a:cs typeface="Microsoft Sans Serif"/>
              </a:rPr>
              <a:t>tierra</a:t>
            </a:r>
            <a:r>
              <a:rPr sz="2071" spc="173" dirty="0">
                <a:latin typeface="Microsoft Sans Serif"/>
                <a:cs typeface="Microsoft Sans Serif"/>
              </a:rPr>
              <a:t> </a:t>
            </a:r>
            <a:r>
              <a:rPr sz="2071" dirty="0">
                <a:latin typeface="Microsoft Sans Serif"/>
                <a:cs typeface="Microsoft Sans Serif"/>
              </a:rPr>
              <a:t>y</a:t>
            </a:r>
            <a:r>
              <a:rPr sz="2071" spc="12" dirty="0">
                <a:latin typeface="Microsoft Sans Serif"/>
                <a:cs typeface="Microsoft Sans Serif"/>
              </a:rPr>
              <a:t> </a:t>
            </a:r>
            <a:r>
              <a:rPr sz="2071" spc="184" dirty="0">
                <a:latin typeface="Microsoft Sans Serif"/>
                <a:cs typeface="Microsoft Sans Serif"/>
              </a:rPr>
              <a:t>proporciona  </a:t>
            </a:r>
            <a:r>
              <a:rPr sz="2071" spc="219" dirty="0">
                <a:latin typeface="Microsoft Sans Serif"/>
                <a:cs typeface="Microsoft Sans Serif"/>
              </a:rPr>
              <a:t>una </a:t>
            </a:r>
            <a:r>
              <a:rPr sz="2071" spc="230" dirty="0">
                <a:latin typeface="Microsoft Sans Serif"/>
                <a:cs typeface="Microsoft Sans Serif"/>
              </a:rPr>
              <a:t> </a:t>
            </a:r>
            <a:r>
              <a:rPr sz="2071" spc="196" dirty="0">
                <a:latin typeface="Microsoft Sans Serif"/>
                <a:cs typeface="Microsoft Sans Serif"/>
              </a:rPr>
              <a:t>alarma </a:t>
            </a:r>
            <a:r>
              <a:rPr sz="2071" spc="-12" dirty="0">
                <a:latin typeface="Microsoft Sans Serif"/>
                <a:cs typeface="Microsoft Sans Serif"/>
              </a:rPr>
              <a:t>o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inicia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el</a:t>
            </a:r>
            <a:r>
              <a:rPr sz="2071" spc="518" dirty="0">
                <a:latin typeface="Microsoft Sans Serif"/>
                <a:cs typeface="Microsoft Sans Serif"/>
              </a:rPr>
              <a:t> </a:t>
            </a:r>
            <a:r>
              <a:rPr sz="2071" spc="150" dirty="0">
                <a:latin typeface="Microsoft Sans Serif"/>
                <a:cs typeface="Microsoft Sans Serif"/>
              </a:rPr>
              <a:t>disparo del </a:t>
            </a:r>
            <a:r>
              <a:rPr sz="2071" spc="207" dirty="0">
                <a:latin typeface="Microsoft Sans Serif"/>
                <a:cs typeface="Microsoft Sans Serif"/>
              </a:rPr>
              <a:t>generador. </a:t>
            </a:r>
            <a:r>
              <a:rPr sz="2071" spc="-12" dirty="0">
                <a:latin typeface="Microsoft Sans Serif"/>
                <a:cs typeface="Microsoft Sans Serif"/>
              </a:rPr>
              <a:t>Los</a:t>
            </a:r>
            <a:r>
              <a:rPr sz="2071" spc="527" dirty="0">
                <a:latin typeface="Microsoft Sans Serif"/>
                <a:cs typeface="Microsoft Sans Serif"/>
              </a:rPr>
              <a:t> </a:t>
            </a:r>
            <a:r>
              <a:rPr sz="2071" spc="173" dirty="0">
                <a:latin typeface="Microsoft Sans Serif"/>
                <a:cs typeface="Microsoft Sans Serif"/>
              </a:rPr>
              <a:t>usuarios </a:t>
            </a:r>
            <a:r>
              <a:rPr sz="2071" spc="184" dirty="0">
                <a:latin typeface="Microsoft Sans Serif"/>
                <a:cs typeface="Microsoft Sans Serif"/>
              </a:rPr>
              <a:t> </a:t>
            </a:r>
            <a:r>
              <a:rPr sz="2071" spc="207" dirty="0">
                <a:latin typeface="Microsoft Sans Serif"/>
                <a:cs typeface="Microsoft Sans Serif"/>
              </a:rPr>
              <a:t>que</a:t>
            </a:r>
            <a:r>
              <a:rPr sz="2071" spc="219" dirty="0">
                <a:latin typeface="Microsoft Sans Serif"/>
                <a:cs typeface="Microsoft Sans Serif"/>
              </a:rPr>
              <a:t> </a:t>
            </a:r>
            <a:r>
              <a:rPr sz="2071" spc="161" dirty="0">
                <a:latin typeface="Microsoft Sans Serif"/>
                <a:cs typeface="Microsoft Sans Serif"/>
              </a:rPr>
              <a:t>aplican</a:t>
            </a:r>
            <a:r>
              <a:rPr sz="2071" spc="173" dirty="0">
                <a:latin typeface="Microsoft Sans Serif"/>
                <a:cs typeface="Microsoft Sans Serif"/>
              </a:rPr>
              <a:t> </a:t>
            </a:r>
            <a:r>
              <a:rPr sz="2071" spc="219" dirty="0">
                <a:latin typeface="Microsoft Sans Serif"/>
                <a:cs typeface="Microsoft Sans Serif"/>
              </a:rPr>
              <a:t>alarmas</a:t>
            </a:r>
            <a:r>
              <a:rPr sz="2071" spc="230" dirty="0">
                <a:latin typeface="Microsoft Sans Serif"/>
                <a:cs typeface="Microsoft Sans Serif"/>
              </a:rPr>
              <a:t> normalmente</a:t>
            </a:r>
            <a:r>
              <a:rPr sz="2071" spc="242" dirty="0">
                <a:latin typeface="Microsoft Sans Serif"/>
                <a:cs typeface="Microsoft Sans Serif"/>
              </a:rPr>
              <a:t> </a:t>
            </a:r>
            <a:r>
              <a:rPr sz="2071" spc="219" dirty="0">
                <a:latin typeface="Microsoft Sans Serif"/>
                <a:cs typeface="Microsoft Sans Serif"/>
              </a:rPr>
              <a:t>mantienen</a:t>
            </a:r>
            <a:r>
              <a:rPr sz="2071" spc="230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el 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230" dirty="0">
                <a:latin typeface="Microsoft Sans Serif"/>
                <a:cs typeface="Microsoft Sans Serif"/>
              </a:rPr>
              <a:t>generador </a:t>
            </a:r>
            <a:r>
              <a:rPr sz="2071" spc="-12" dirty="0">
                <a:latin typeface="Microsoft Sans Serif"/>
                <a:cs typeface="Microsoft Sans Serif"/>
              </a:rPr>
              <a:t>en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81" dirty="0">
                <a:latin typeface="Microsoft Sans Serif"/>
                <a:cs typeface="Microsoft Sans Serif"/>
              </a:rPr>
              <a:t>servicio.</a:t>
            </a:r>
            <a:r>
              <a:rPr sz="2071" spc="92" dirty="0">
                <a:latin typeface="Microsoft Sans Serif"/>
                <a:cs typeface="Microsoft Sans Serif"/>
              </a:rPr>
              <a:t> </a:t>
            </a:r>
            <a:r>
              <a:rPr sz="2071" dirty="0">
                <a:latin typeface="Microsoft Sans Serif"/>
                <a:cs typeface="Microsoft Sans Serif"/>
              </a:rPr>
              <a:t>Si</a:t>
            </a:r>
            <a:r>
              <a:rPr sz="2071" spc="12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la</a:t>
            </a:r>
            <a:r>
              <a:rPr sz="2071" spc="518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falla</a:t>
            </a:r>
            <a:r>
              <a:rPr sz="2071" spc="527" dirty="0">
                <a:latin typeface="Microsoft Sans Serif"/>
                <a:cs typeface="Microsoft Sans Serif"/>
              </a:rPr>
              <a:t> </a:t>
            </a:r>
            <a:r>
              <a:rPr sz="2071" spc="242" dirty="0">
                <a:latin typeface="Microsoft Sans Serif"/>
                <a:cs typeface="Microsoft Sans Serif"/>
              </a:rPr>
              <a:t>a </a:t>
            </a:r>
            <a:r>
              <a:rPr sz="2071" spc="161" dirty="0">
                <a:latin typeface="Microsoft Sans Serif"/>
                <a:cs typeface="Microsoft Sans Serif"/>
              </a:rPr>
              <a:t>tierra </a:t>
            </a:r>
            <a:r>
              <a:rPr sz="2071" spc="184" dirty="0">
                <a:latin typeface="Microsoft Sans Serif"/>
                <a:cs typeface="Microsoft Sans Serif"/>
              </a:rPr>
              <a:t>persiste </a:t>
            </a:r>
            <a:r>
              <a:rPr sz="2071" spc="-12" dirty="0">
                <a:latin typeface="Microsoft Sans Serif"/>
                <a:cs typeface="Microsoft Sans Serif"/>
              </a:rPr>
              <a:t>por 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161" dirty="0">
                <a:latin typeface="Microsoft Sans Serif"/>
                <a:cs typeface="Microsoft Sans Serif"/>
              </a:rPr>
              <a:t>algún </a:t>
            </a:r>
            <a:r>
              <a:rPr sz="2071" spc="150" dirty="0">
                <a:latin typeface="Microsoft Sans Serif"/>
                <a:cs typeface="Microsoft Sans Serif"/>
              </a:rPr>
              <a:t>tiempo, </a:t>
            </a:r>
            <a:r>
              <a:rPr sz="2071" spc="115" dirty="0">
                <a:latin typeface="Microsoft Sans Serif"/>
                <a:cs typeface="Microsoft Sans Serif"/>
              </a:rPr>
              <a:t>el </a:t>
            </a:r>
            <a:r>
              <a:rPr sz="2071" spc="207" dirty="0">
                <a:latin typeface="Microsoft Sans Serif"/>
                <a:cs typeface="Microsoft Sans Serif"/>
              </a:rPr>
              <a:t>operador </a:t>
            </a:r>
            <a:r>
              <a:rPr sz="2071" spc="161" dirty="0">
                <a:latin typeface="Microsoft Sans Serif"/>
                <a:cs typeface="Microsoft Sans Serif"/>
              </a:rPr>
              <a:t>retira </a:t>
            </a:r>
            <a:r>
              <a:rPr sz="2071" spc="-12" dirty="0">
                <a:latin typeface="Microsoft Sans Serif"/>
                <a:cs typeface="Microsoft Sans Serif"/>
              </a:rPr>
              <a:t>de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81" dirty="0">
                <a:latin typeface="Microsoft Sans Serif"/>
                <a:cs typeface="Microsoft Sans Serif"/>
              </a:rPr>
              <a:t>servicio </a:t>
            </a:r>
            <a:r>
              <a:rPr sz="2071" spc="-12" dirty="0">
                <a:latin typeface="Microsoft Sans Serif"/>
                <a:cs typeface="Microsoft Sans Serif"/>
              </a:rPr>
              <a:t>la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207" dirty="0">
                <a:latin typeface="Microsoft Sans Serif"/>
                <a:cs typeface="Microsoft Sans Serif"/>
              </a:rPr>
              <a:t>unidad </a:t>
            </a:r>
            <a:r>
              <a:rPr sz="2071" spc="219" dirty="0">
                <a:latin typeface="Microsoft Sans Serif"/>
                <a:cs typeface="Microsoft Sans Serif"/>
              </a:rPr>
              <a:t> generadora </a:t>
            </a:r>
            <a:r>
              <a:rPr sz="2071" spc="-12" dirty="0">
                <a:latin typeface="Microsoft Sans Serif"/>
                <a:cs typeface="Microsoft Sans Serif"/>
              </a:rPr>
              <a:t>de</a:t>
            </a:r>
            <a:r>
              <a:rPr sz="2071" spc="426" dirty="0">
                <a:latin typeface="Microsoft Sans Serif"/>
                <a:cs typeface="Microsoft Sans Serif"/>
              </a:rPr>
              <a:t> </a:t>
            </a:r>
            <a:r>
              <a:rPr sz="2071" spc="242" dirty="0">
                <a:latin typeface="Microsoft Sans Serif"/>
                <a:cs typeface="Microsoft Sans Serif"/>
              </a:rPr>
              <a:t>manera</a:t>
            </a:r>
            <a:r>
              <a:rPr sz="2071" spc="161" dirty="0">
                <a:latin typeface="Microsoft Sans Serif"/>
                <a:cs typeface="Microsoft Sans Serif"/>
              </a:rPr>
              <a:t> </a:t>
            </a:r>
            <a:r>
              <a:rPr sz="2071" spc="219" dirty="0">
                <a:latin typeface="Microsoft Sans Serif"/>
                <a:cs typeface="Microsoft Sans Serif"/>
              </a:rPr>
              <a:t>ordenada</a:t>
            </a:r>
            <a:r>
              <a:rPr sz="1610" spc="219" dirty="0">
                <a:latin typeface="Microsoft Sans Serif"/>
                <a:cs typeface="Microsoft Sans Serif"/>
              </a:rPr>
              <a:t>.</a:t>
            </a:r>
            <a:endParaRPr sz="1610" dirty="0">
              <a:latin typeface="Microsoft Sans Serif"/>
              <a:cs typeface="Microsoft Sans Serif"/>
            </a:endParaRPr>
          </a:p>
          <a:p>
            <a:pPr>
              <a:spcBef>
                <a:spcPts val="46"/>
              </a:spcBef>
            </a:pPr>
            <a:endParaRPr sz="2531" dirty="0">
              <a:latin typeface="Microsoft Sans Serif"/>
              <a:cs typeface="Microsoft Sans Serif"/>
            </a:endParaRPr>
          </a:p>
          <a:p>
            <a:pPr marL="29217" marR="3770424" algn="just">
              <a:lnSpc>
                <a:spcPts val="2370"/>
              </a:lnSpc>
            </a:pPr>
            <a:r>
              <a:rPr sz="2071" dirty="0">
                <a:latin typeface="Microsoft Sans Serif"/>
                <a:cs typeface="Microsoft Sans Serif"/>
              </a:rPr>
              <a:t>Esta</a:t>
            </a:r>
            <a:r>
              <a:rPr sz="2071" spc="12" dirty="0">
                <a:latin typeface="Microsoft Sans Serif"/>
                <a:cs typeface="Microsoft Sans Serif"/>
              </a:rPr>
              <a:t> </a:t>
            </a:r>
            <a:r>
              <a:rPr sz="2071" spc="127" dirty="0">
                <a:latin typeface="Microsoft Sans Serif"/>
                <a:cs typeface="Microsoft Sans Serif"/>
              </a:rPr>
              <a:t>diapositiva </a:t>
            </a:r>
            <a:r>
              <a:rPr sz="2071" spc="184" dirty="0">
                <a:latin typeface="Microsoft Sans Serif"/>
                <a:cs typeface="Microsoft Sans Serif"/>
              </a:rPr>
              <a:t>enumera </a:t>
            </a:r>
            <a:r>
              <a:rPr sz="2071" spc="-23" dirty="0">
                <a:latin typeface="Microsoft Sans Serif"/>
                <a:cs typeface="Microsoft Sans Serif"/>
              </a:rPr>
              <a:t>los</a:t>
            </a:r>
            <a:r>
              <a:rPr sz="2071" spc="-12" dirty="0">
                <a:latin typeface="Microsoft Sans Serif"/>
                <a:cs typeface="Microsoft Sans Serif"/>
              </a:rPr>
              <a:t> </a:t>
            </a:r>
            <a:r>
              <a:rPr sz="2071" spc="230" dirty="0">
                <a:latin typeface="Microsoft Sans Serif"/>
                <a:cs typeface="Microsoft Sans Serif"/>
              </a:rPr>
              <a:t>métodos </a:t>
            </a:r>
            <a:r>
              <a:rPr sz="2071" spc="-12" dirty="0">
                <a:latin typeface="Microsoft Sans Serif"/>
                <a:cs typeface="Microsoft Sans Serif"/>
              </a:rPr>
              <a:t>de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161" dirty="0">
                <a:latin typeface="Microsoft Sans Serif"/>
                <a:cs typeface="Microsoft Sans Serif"/>
              </a:rPr>
              <a:t>detección </a:t>
            </a:r>
            <a:r>
              <a:rPr sz="2071" spc="-12" dirty="0">
                <a:latin typeface="Microsoft Sans Serif"/>
                <a:cs typeface="Microsoft Sans Serif"/>
              </a:rPr>
              <a:t>de 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fallas</a:t>
            </a:r>
            <a:r>
              <a:rPr sz="2071" spc="127" dirty="0">
                <a:latin typeface="Microsoft Sans Serif"/>
                <a:cs typeface="Microsoft Sans Serif"/>
              </a:rPr>
              <a:t> </a:t>
            </a:r>
            <a:r>
              <a:rPr sz="2071" spc="242" dirty="0">
                <a:latin typeface="Microsoft Sans Serif"/>
                <a:cs typeface="Microsoft Sans Serif"/>
              </a:rPr>
              <a:t>a</a:t>
            </a:r>
            <a:r>
              <a:rPr sz="2071" spc="104" dirty="0">
                <a:latin typeface="Microsoft Sans Serif"/>
                <a:cs typeface="Microsoft Sans Serif"/>
              </a:rPr>
              <a:t> </a:t>
            </a:r>
            <a:r>
              <a:rPr sz="2071" spc="161" dirty="0">
                <a:latin typeface="Microsoft Sans Serif"/>
                <a:cs typeface="Microsoft Sans Serif"/>
              </a:rPr>
              <a:t>tierra</a:t>
            </a:r>
            <a:r>
              <a:rPr sz="2071" spc="46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del</a:t>
            </a:r>
            <a:r>
              <a:rPr sz="2071" spc="288" dirty="0">
                <a:latin typeface="Microsoft Sans Serif"/>
                <a:cs typeface="Microsoft Sans Serif"/>
              </a:rPr>
              <a:t> </a:t>
            </a:r>
            <a:r>
              <a:rPr sz="2071" spc="219" dirty="0">
                <a:latin typeface="Microsoft Sans Serif"/>
                <a:cs typeface="Microsoft Sans Serif"/>
              </a:rPr>
              <a:t>campo</a:t>
            </a:r>
            <a:r>
              <a:rPr sz="2071" spc="81" dirty="0">
                <a:latin typeface="Microsoft Sans Serif"/>
                <a:cs typeface="Microsoft Sans Serif"/>
              </a:rPr>
              <a:t> </a:t>
            </a:r>
            <a:r>
              <a:rPr sz="2071" dirty="0">
                <a:latin typeface="Microsoft Sans Serif"/>
                <a:cs typeface="Microsoft Sans Serif"/>
              </a:rPr>
              <a:t>del</a:t>
            </a:r>
            <a:r>
              <a:rPr sz="2071" spc="276" dirty="0">
                <a:latin typeface="Microsoft Sans Serif"/>
                <a:cs typeface="Microsoft Sans Serif"/>
              </a:rPr>
              <a:t> </a:t>
            </a:r>
            <a:r>
              <a:rPr sz="2071" spc="150" dirty="0">
                <a:latin typeface="Microsoft Sans Serif"/>
                <a:cs typeface="Microsoft Sans Serif"/>
              </a:rPr>
              <a:t>rotor.</a:t>
            </a:r>
            <a:endParaRPr sz="2071" dirty="0">
              <a:latin typeface="Microsoft Sans Serif"/>
              <a:cs typeface="Microsoft Sans Serif"/>
            </a:endParaRPr>
          </a:p>
          <a:p>
            <a:pPr>
              <a:spcBef>
                <a:spcPts val="92"/>
              </a:spcBef>
            </a:pPr>
            <a:endParaRPr sz="2071" dirty="0">
              <a:latin typeface="Microsoft Sans Serif"/>
              <a:cs typeface="Microsoft Sans Serif"/>
            </a:endParaRPr>
          </a:p>
          <a:p>
            <a:pPr marL="29217" marR="3766041" algn="just">
              <a:lnSpc>
                <a:spcPct val="96400"/>
              </a:lnSpc>
            </a:pPr>
            <a:r>
              <a:rPr sz="2071" b="1" spc="196" dirty="0">
                <a:solidFill>
                  <a:srgbClr val="FF0000"/>
                </a:solidFill>
                <a:latin typeface="Arial"/>
                <a:cs typeface="Arial"/>
              </a:rPr>
              <a:t>Método </a:t>
            </a:r>
            <a:r>
              <a:rPr sz="2071" b="1" dirty="0">
                <a:solidFill>
                  <a:srgbClr val="FF0000"/>
                </a:solidFill>
                <a:latin typeface="Arial"/>
                <a:cs typeface="Arial"/>
              </a:rPr>
              <a:t>del </a:t>
            </a:r>
            <a:r>
              <a:rPr sz="2071" b="1" spc="92" dirty="0">
                <a:solidFill>
                  <a:srgbClr val="FF0000"/>
                </a:solidFill>
                <a:latin typeface="Arial"/>
                <a:cs typeface="Arial"/>
              </a:rPr>
              <a:t>divisor </a:t>
            </a:r>
            <a:r>
              <a:rPr sz="2071" b="1" spc="-12" dirty="0">
                <a:solidFill>
                  <a:srgbClr val="FF0000"/>
                </a:solidFill>
                <a:latin typeface="Arial"/>
                <a:cs typeface="Arial"/>
              </a:rPr>
              <a:t>de </a:t>
            </a:r>
            <a:r>
              <a:rPr sz="2071" b="1" spc="92" dirty="0">
                <a:solidFill>
                  <a:srgbClr val="FF0000"/>
                </a:solidFill>
                <a:latin typeface="Arial"/>
                <a:cs typeface="Arial"/>
              </a:rPr>
              <a:t>voltaje</a:t>
            </a:r>
            <a:r>
              <a:rPr sz="2071" spc="92" dirty="0">
                <a:latin typeface="Microsoft Sans Serif"/>
                <a:cs typeface="Microsoft Sans Serif"/>
              </a:rPr>
              <a:t>: </a:t>
            </a:r>
            <a:r>
              <a:rPr sz="2071" dirty="0">
                <a:latin typeface="Microsoft Sans Serif"/>
                <a:cs typeface="Microsoft Sans Serif"/>
              </a:rPr>
              <a:t>Este</a:t>
            </a:r>
            <a:r>
              <a:rPr sz="2071" spc="12" dirty="0">
                <a:latin typeface="Microsoft Sans Serif"/>
                <a:cs typeface="Microsoft Sans Serif"/>
              </a:rPr>
              <a:t> </a:t>
            </a:r>
            <a:r>
              <a:rPr sz="2071" spc="242" dirty="0">
                <a:latin typeface="Microsoft Sans Serif"/>
                <a:cs typeface="Microsoft Sans Serif"/>
              </a:rPr>
              <a:t>método </a:t>
            </a:r>
            <a:r>
              <a:rPr sz="2071" spc="-12" dirty="0">
                <a:latin typeface="Microsoft Sans Serif"/>
                <a:cs typeface="Microsoft Sans Serif"/>
              </a:rPr>
              <a:t>es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92" dirty="0">
                <a:latin typeface="Microsoft Sans Serif"/>
                <a:cs typeface="Microsoft Sans Serif"/>
              </a:rPr>
              <a:t>similar </a:t>
            </a:r>
            <a:r>
              <a:rPr sz="2071" spc="-35" dirty="0">
                <a:latin typeface="Microsoft Sans Serif"/>
                <a:cs typeface="Microsoft Sans Serif"/>
              </a:rPr>
              <a:t>al </a:t>
            </a:r>
            <a:r>
              <a:rPr sz="2071" spc="-23" dirty="0">
                <a:latin typeface="Microsoft Sans Serif"/>
                <a:cs typeface="Microsoft Sans Serif"/>
              </a:rPr>
              <a:t> </a:t>
            </a:r>
            <a:r>
              <a:rPr sz="2071" spc="104" dirty="0">
                <a:latin typeface="Microsoft Sans Serif"/>
                <a:cs typeface="Microsoft Sans Serif"/>
              </a:rPr>
              <a:t>utilizado </a:t>
            </a:r>
            <a:r>
              <a:rPr sz="2071" spc="219" dirty="0">
                <a:latin typeface="Microsoft Sans Serif"/>
                <a:cs typeface="Microsoft Sans Serif"/>
              </a:rPr>
              <a:t>para </a:t>
            </a:r>
            <a:r>
              <a:rPr sz="2071" spc="196" dirty="0">
                <a:latin typeface="Microsoft Sans Serif"/>
                <a:cs typeface="Microsoft Sans Serif"/>
              </a:rPr>
              <a:t>detectar </a:t>
            </a:r>
            <a:r>
              <a:rPr sz="2071" spc="-12" dirty="0">
                <a:latin typeface="Microsoft Sans Serif"/>
                <a:cs typeface="Microsoft Sans Serif"/>
              </a:rPr>
              <a:t>la </a:t>
            </a:r>
            <a:r>
              <a:rPr sz="2071" spc="184" dirty="0">
                <a:latin typeface="Microsoft Sans Serif"/>
                <a:cs typeface="Microsoft Sans Serif"/>
              </a:rPr>
              <a:t>presencia </a:t>
            </a:r>
            <a:r>
              <a:rPr sz="2071" spc="-12" dirty="0">
                <a:latin typeface="Microsoft Sans Serif"/>
                <a:cs typeface="Microsoft Sans Serif"/>
              </a:rPr>
              <a:t>de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fallas</a:t>
            </a:r>
            <a:r>
              <a:rPr sz="2071" spc="518" dirty="0">
                <a:latin typeface="Microsoft Sans Serif"/>
                <a:cs typeface="Microsoft Sans Serif"/>
              </a:rPr>
              <a:t> </a:t>
            </a:r>
            <a:r>
              <a:rPr sz="2071" spc="242" dirty="0">
                <a:latin typeface="Microsoft Sans Serif"/>
                <a:cs typeface="Microsoft Sans Serif"/>
              </a:rPr>
              <a:t>a </a:t>
            </a:r>
            <a:r>
              <a:rPr sz="2071" spc="161" dirty="0">
                <a:latin typeface="Microsoft Sans Serif"/>
                <a:cs typeface="Microsoft Sans Serif"/>
              </a:rPr>
              <a:t>tierra </a:t>
            </a:r>
            <a:r>
              <a:rPr sz="2071" spc="-12" dirty="0">
                <a:latin typeface="Microsoft Sans Serif"/>
                <a:cs typeface="Microsoft Sans Serif"/>
              </a:rPr>
              <a:t>en 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las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207" dirty="0">
                <a:latin typeface="Microsoft Sans Serif"/>
                <a:cs typeface="Microsoft Sans Serif"/>
              </a:rPr>
              <a:t>baterías </a:t>
            </a:r>
            <a:r>
              <a:rPr sz="2071" spc="242" dirty="0">
                <a:latin typeface="Microsoft Sans Serif"/>
                <a:cs typeface="Microsoft Sans Serif"/>
              </a:rPr>
              <a:t>de</a:t>
            </a:r>
            <a:r>
              <a:rPr sz="2071" spc="253" dirty="0">
                <a:latin typeface="Microsoft Sans Serif"/>
                <a:cs typeface="Microsoft Sans Serif"/>
              </a:rPr>
              <a:t> </a:t>
            </a:r>
            <a:r>
              <a:rPr sz="2071" spc="138" dirty="0">
                <a:latin typeface="Microsoft Sans Serif"/>
                <a:cs typeface="Microsoft Sans Serif"/>
              </a:rPr>
              <a:t>control</a:t>
            </a:r>
            <a:r>
              <a:rPr sz="2071" spc="150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de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la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173" dirty="0">
                <a:latin typeface="Microsoft Sans Serif"/>
                <a:cs typeface="Microsoft Sans Serif"/>
              </a:rPr>
              <a:t>subestación.  </a:t>
            </a:r>
            <a:r>
              <a:rPr sz="2071" spc="-12" dirty="0">
                <a:latin typeface="Microsoft Sans Serif"/>
                <a:cs typeface="Microsoft Sans Serif"/>
              </a:rPr>
              <a:t>Utiliza</a:t>
            </a:r>
            <a:r>
              <a:rPr sz="2071" spc="527" dirty="0">
                <a:latin typeface="Microsoft Sans Serif"/>
                <a:cs typeface="Microsoft Sans Serif"/>
              </a:rPr>
              <a:t> </a:t>
            </a:r>
            <a:r>
              <a:rPr sz="2071" spc="-35" dirty="0">
                <a:latin typeface="Microsoft Sans Serif"/>
                <a:cs typeface="Microsoft Sans Serif"/>
              </a:rPr>
              <a:t>un </a:t>
            </a:r>
            <a:r>
              <a:rPr sz="2071" spc="-23" dirty="0">
                <a:latin typeface="Microsoft Sans Serif"/>
                <a:cs typeface="Microsoft Sans Serif"/>
              </a:rPr>
              <a:t> </a:t>
            </a:r>
            <a:r>
              <a:rPr sz="2071" spc="81" dirty="0">
                <a:latin typeface="Microsoft Sans Serif"/>
                <a:cs typeface="Microsoft Sans Serif"/>
              </a:rPr>
              <a:t>circuito</a:t>
            </a:r>
            <a:r>
              <a:rPr sz="2071" spc="92" dirty="0">
                <a:latin typeface="Microsoft Sans Serif"/>
                <a:cs typeface="Microsoft Sans Serif"/>
              </a:rPr>
              <a:t> </a:t>
            </a:r>
            <a:r>
              <a:rPr sz="2071" spc="81" dirty="0">
                <a:latin typeface="Microsoft Sans Serif"/>
                <a:cs typeface="Microsoft Sans Serif"/>
              </a:rPr>
              <a:t>divisor </a:t>
            </a:r>
            <a:r>
              <a:rPr sz="2071" spc="-12" dirty="0">
                <a:latin typeface="Microsoft Sans Serif"/>
                <a:cs typeface="Microsoft Sans Serif"/>
              </a:rPr>
              <a:t>de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58" dirty="0">
                <a:latin typeface="Microsoft Sans Serif"/>
                <a:cs typeface="Microsoft Sans Serif"/>
              </a:rPr>
              <a:t>voltaje</a:t>
            </a:r>
            <a:r>
              <a:rPr sz="2071" spc="69" dirty="0">
                <a:latin typeface="Microsoft Sans Serif"/>
                <a:cs typeface="Microsoft Sans Serif"/>
              </a:rPr>
              <a:t> </a:t>
            </a:r>
            <a:r>
              <a:rPr sz="2071" spc="58" dirty="0">
                <a:latin typeface="Microsoft Sans Serif"/>
                <a:cs typeface="Microsoft Sans Serif"/>
              </a:rPr>
              <a:t>y</a:t>
            </a:r>
            <a:r>
              <a:rPr sz="2071" spc="69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un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relé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de</a:t>
            </a:r>
            <a:r>
              <a:rPr sz="2071" spc="518" dirty="0">
                <a:latin typeface="Microsoft Sans Serif"/>
                <a:cs typeface="Microsoft Sans Serif"/>
              </a:rPr>
              <a:t> </a:t>
            </a:r>
            <a:r>
              <a:rPr sz="2071" spc="115" dirty="0">
                <a:latin typeface="Microsoft Sans Serif"/>
                <a:cs typeface="Microsoft Sans Serif"/>
              </a:rPr>
              <a:t>voltaje, </a:t>
            </a:r>
            <a:r>
              <a:rPr sz="2071" spc="173" dirty="0">
                <a:latin typeface="Microsoft Sans Serif"/>
                <a:cs typeface="Microsoft Sans Serif"/>
              </a:rPr>
              <a:t>que </a:t>
            </a:r>
            <a:r>
              <a:rPr sz="2071" dirty="0">
                <a:latin typeface="Microsoft Sans Serif"/>
                <a:cs typeface="Microsoft Sans Serif"/>
              </a:rPr>
              <a:t>se </a:t>
            </a:r>
            <a:r>
              <a:rPr sz="2071" spc="12" dirty="0">
                <a:latin typeface="Microsoft Sans Serif"/>
                <a:cs typeface="Microsoft Sans Serif"/>
              </a:rPr>
              <a:t> </a:t>
            </a:r>
            <a:r>
              <a:rPr sz="2071" spc="207" dirty="0">
                <a:latin typeface="Microsoft Sans Serif"/>
                <a:cs typeface="Microsoft Sans Serif"/>
              </a:rPr>
              <a:t>conecta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242" dirty="0">
                <a:latin typeface="Microsoft Sans Serif"/>
                <a:cs typeface="Microsoft Sans Serif"/>
              </a:rPr>
              <a:t>a</a:t>
            </a:r>
            <a:r>
              <a:rPr sz="2071" spc="92" dirty="0">
                <a:latin typeface="Microsoft Sans Serif"/>
                <a:cs typeface="Microsoft Sans Serif"/>
              </a:rPr>
              <a:t> </a:t>
            </a:r>
            <a:r>
              <a:rPr sz="2071" spc="196" dirty="0">
                <a:latin typeface="Microsoft Sans Serif"/>
                <a:cs typeface="Microsoft Sans Serif"/>
              </a:rPr>
              <a:t>través</a:t>
            </a:r>
            <a:r>
              <a:rPr sz="2071" spc="-12" dirty="0">
                <a:latin typeface="Microsoft Sans Serif"/>
                <a:cs typeface="Microsoft Sans Serif"/>
              </a:rPr>
              <a:t> del</a:t>
            </a:r>
            <a:r>
              <a:rPr sz="2071" spc="391" dirty="0">
                <a:latin typeface="Microsoft Sans Serif"/>
                <a:cs typeface="Microsoft Sans Serif"/>
              </a:rPr>
              <a:t> </a:t>
            </a:r>
            <a:r>
              <a:rPr sz="2071" spc="184" dirty="0">
                <a:latin typeface="Microsoft Sans Serif"/>
                <a:cs typeface="Microsoft Sans Serif"/>
              </a:rPr>
              <a:t>punto</a:t>
            </a:r>
            <a:r>
              <a:rPr sz="2071" spc="219" dirty="0">
                <a:latin typeface="Microsoft Sans Serif"/>
                <a:cs typeface="Microsoft Sans Serif"/>
              </a:rPr>
              <a:t> </a:t>
            </a:r>
            <a:r>
              <a:rPr sz="2071" spc="196" dirty="0">
                <a:latin typeface="Microsoft Sans Serif"/>
                <a:cs typeface="Microsoft Sans Serif"/>
              </a:rPr>
              <a:t>medio</a:t>
            </a:r>
            <a:r>
              <a:rPr sz="2071" spc="69" dirty="0">
                <a:latin typeface="Microsoft Sans Serif"/>
                <a:cs typeface="Microsoft Sans Serif"/>
              </a:rPr>
              <a:t> </a:t>
            </a:r>
            <a:r>
              <a:rPr sz="2071" spc="161" dirty="0">
                <a:latin typeface="Microsoft Sans Serif"/>
                <a:cs typeface="Microsoft Sans Serif"/>
              </a:rPr>
              <a:t>del</a:t>
            </a:r>
            <a:r>
              <a:rPr sz="2071" spc="173" dirty="0">
                <a:latin typeface="Microsoft Sans Serif"/>
                <a:cs typeface="Microsoft Sans Serif"/>
              </a:rPr>
              <a:t> </a:t>
            </a:r>
            <a:r>
              <a:rPr sz="2071" spc="81" dirty="0">
                <a:latin typeface="Microsoft Sans Serif"/>
                <a:cs typeface="Microsoft Sans Serif"/>
              </a:rPr>
              <a:t>divisor</a:t>
            </a:r>
            <a:r>
              <a:rPr sz="2071" spc="92" dirty="0">
                <a:latin typeface="Microsoft Sans Serif"/>
                <a:cs typeface="Microsoft Sans Serif"/>
              </a:rPr>
              <a:t> </a:t>
            </a:r>
            <a:r>
              <a:rPr sz="2071" dirty="0">
                <a:latin typeface="Microsoft Sans Serif"/>
                <a:cs typeface="Microsoft Sans Serif"/>
              </a:rPr>
              <a:t>y</a:t>
            </a:r>
            <a:r>
              <a:rPr sz="2071" spc="35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la</a:t>
            </a:r>
            <a:r>
              <a:rPr sz="2071" spc="207" dirty="0">
                <a:latin typeface="Microsoft Sans Serif"/>
                <a:cs typeface="Microsoft Sans Serif"/>
              </a:rPr>
              <a:t> </a:t>
            </a:r>
            <a:r>
              <a:rPr sz="2071" spc="127" dirty="0">
                <a:latin typeface="Microsoft Sans Serif"/>
                <a:cs typeface="Microsoft Sans Serif"/>
              </a:rPr>
              <a:t>tierra</a:t>
            </a:r>
            <a:r>
              <a:rPr sz="1726" spc="127" dirty="0">
                <a:latin typeface="Microsoft Sans Serif"/>
                <a:cs typeface="Microsoft Sans Serif"/>
              </a:rPr>
              <a:t>.</a:t>
            </a:r>
            <a:endParaRPr sz="1726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301" dirty="0">
              <a:latin typeface="Microsoft Sans Serif"/>
              <a:cs typeface="Microsoft Sans Serif"/>
            </a:endParaRPr>
          </a:p>
          <a:p>
            <a:pPr marL="29217" marR="3766041" algn="just">
              <a:lnSpc>
                <a:spcPct val="96300"/>
              </a:lnSpc>
            </a:pPr>
            <a:r>
              <a:rPr sz="2071" b="1" spc="196" dirty="0">
                <a:solidFill>
                  <a:srgbClr val="FF0000"/>
                </a:solidFill>
                <a:latin typeface="Arial"/>
                <a:cs typeface="Arial"/>
              </a:rPr>
              <a:t>Método </a:t>
            </a:r>
            <a:r>
              <a:rPr sz="2071" b="1" spc="-12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071" b="1" spc="55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71" b="1" spc="115" dirty="0">
                <a:solidFill>
                  <a:srgbClr val="FF0000"/>
                </a:solidFill>
                <a:latin typeface="Arial"/>
                <a:cs typeface="Arial"/>
              </a:rPr>
              <a:t>inyección </a:t>
            </a:r>
            <a:r>
              <a:rPr sz="2071" b="1" dirty="0">
                <a:solidFill>
                  <a:srgbClr val="FF0000"/>
                </a:solidFill>
                <a:latin typeface="Arial"/>
                <a:cs typeface="Arial"/>
              </a:rPr>
              <a:t>DC</a:t>
            </a:r>
            <a:r>
              <a:rPr sz="2071" dirty="0">
                <a:latin typeface="Microsoft Sans Serif"/>
                <a:cs typeface="Microsoft Sans Serif"/>
              </a:rPr>
              <a:t>: </a:t>
            </a:r>
            <a:r>
              <a:rPr sz="2071" spc="-12" dirty="0">
                <a:latin typeface="Microsoft Sans Serif"/>
                <a:cs typeface="Microsoft Sans Serif"/>
              </a:rPr>
              <a:t>En </a:t>
            </a:r>
            <a:r>
              <a:rPr sz="2071" spc="196" dirty="0">
                <a:latin typeface="Microsoft Sans Serif"/>
                <a:cs typeface="Microsoft Sans Serif"/>
              </a:rPr>
              <a:t>este </a:t>
            </a:r>
            <a:r>
              <a:rPr sz="2071" spc="219" dirty="0">
                <a:latin typeface="Microsoft Sans Serif"/>
                <a:cs typeface="Microsoft Sans Serif"/>
              </a:rPr>
              <a:t>método, </a:t>
            </a:r>
            <a:r>
              <a:rPr sz="2071" spc="242" dirty="0">
                <a:latin typeface="Microsoft Sans Serif"/>
                <a:cs typeface="Microsoft Sans Serif"/>
              </a:rPr>
              <a:t>una </a:t>
            </a:r>
            <a:r>
              <a:rPr sz="2071" spc="207" dirty="0">
                <a:latin typeface="Microsoft Sans Serif"/>
                <a:cs typeface="Microsoft Sans Serif"/>
              </a:rPr>
              <a:t>fuente </a:t>
            </a:r>
            <a:r>
              <a:rPr sz="2071" spc="219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de </a:t>
            </a:r>
            <a:r>
              <a:rPr sz="2071" spc="150" dirty="0">
                <a:latin typeface="Microsoft Sans Serif"/>
                <a:cs typeface="Microsoft Sans Serif"/>
              </a:rPr>
              <a:t>alimentación </a:t>
            </a:r>
            <a:r>
              <a:rPr sz="2071" spc="-12" dirty="0">
                <a:latin typeface="Microsoft Sans Serif"/>
                <a:cs typeface="Microsoft Sans Serif"/>
              </a:rPr>
              <a:t>de CC, en </a:t>
            </a:r>
            <a:r>
              <a:rPr sz="2071" spc="161" dirty="0">
                <a:latin typeface="Microsoft Sans Serif"/>
                <a:cs typeface="Microsoft Sans Serif"/>
              </a:rPr>
              <a:t>serie </a:t>
            </a:r>
            <a:r>
              <a:rPr sz="2071" dirty="0">
                <a:latin typeface="Microsoft Sans Serif"/>
                <a:cs typeface="Microsoft Sans Serif"/>
              </a:rPr>
              <a:t>con</a:t>
            </a:r>
            <a:r>
              <a:rPr sz="2071" spc="12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un </a:t>
            </a:r>
            <a:r>
              <a:rPr sz="2071" spc="-23" dirty="0">
                <a:latin typeface="Microsoft Sans Serif"/>
                <a:cs typeface="Microsoft Sans Serif"/>
              </a:rPr>
              <a:t>relé</a:t>
            </a:r>
            <a:r>
              <a:rPr sz="2071" spc="-12" dirty="0">
                <a:latin typeface="Microsoft Sans Serif"/>
                <a:cs typeface="Microsoft Sans Serif"/>
              </a:rPr>
              <a:t> de </a:t>
            </a:r>
            <a:r>
              <a:rPr sz="2071" spc="92" dirty="0">
                <a:latin typeface="Microsoft Sans Serif"/>
                <a:cs typeface="Microsoft Sans Serif"/>
              </a:rPr>
              <a:t>voltaje, </a:t>
            </a:r>
            <a:r>
              <a:rPr sz="2071" dirty="0">
                <a:latin typeface="Microsoft Sans Serif"/>
                <a:cs typeface="Microsoft Sans Serif"/>
              </a:rPr>
              <a:t>se </a:t>
            </a:r>
            <a:r>
              <a:rPr sz="2071" spc="12" dirty="0">
                <a:latin typeface="Microsoft Sans Serif"/>
                <a:cs typeface="Microsoft Sans Serif"/>
              </a:rPr>
              <a:t> </a:t>
            </a:r>
            <a:r>
              <a:rPr sz="2071" spc="207" dirty="0">
                <a:latin typeface="Microsoft Sans Serif"/>
                <a:cs typeface="Microsoft Sans Serif"/>
              </a:rPr>
              <a:t>conecta </a:t>
            </a:r>
            <a:r>
              <a:rPr sz="2071" spc="242" dirty="0">
                <a:latin typeface="Microsoft Sans Serif"/>
                <a:cs typeface="Microsoft Sans Serif"/>
              </a:rPr>
              <a:t>a </a:t>
            </a:r>
            <a:r>
              <a:rPr sz="2071" spc="184" dirty="0">
                <a:latin typeface="Microsoft Sans Serif"/>
                <a:cs typeface="Microsoft Sans Serif"/>
              </a:rPr>
              <a:t>través </a:t>
            </a:r>
            <a:r>
              <a:rPr sz="2071" spc="-12" dirty="0">
                <a:latin typeface="Microsoft Sans Serif"/>
                <a:cs typeface="Microsoft Sans Serif"/>
              </a:rPr>
              <a:t>del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161" dirty="0">
                <a:latin typeface="Microsoft Sans Serif"/>
                <a:cs typeface="Microsoft Sans Serif"/>
              </a:rPr>
              <a:t>terminal negativo </a:t>
            </a:r>
            <a:r>
              <a:rPr sz="2071" spc="-12" dirty="0">
                <a:latin typeface="Microsoft Sans Serif"/>
                <a:cs typeface="Microsoft Sans Serif"/>
              </a:rPr>
              <a:t>de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115" dirty="0">
                <a:latin typeface="Microsoft Sans Serif"/>
                <a:cs typeface="Microsoft Sans Serif"/>
              </a:rPr>
              <a:t>excitación </a:t>
            </a:r>
            <a:r>
              <a:rPr sz="2071" dirty="0">
                <a:latin typeface="Microsoft Sans Serif"/>
                <a:cs typeface="Microsoft Sans Serif"/>
              </a:rPr>
              <a:t>y </a:t>
            </a:r>
            <a:r>
              <a:rPr sz="2071" spc="12" dirty="0">
                <a:latin typeface="Microsoft Sans Serif"/>
                <a:cs typeface="Microsoft Sans Serif"/>
              </a:rPr>
              <a:t> </a:t>
            </a:r>
            <a:r>
              <a:rPr sz="2071" spc="127" dirty="0">
                <a:latin typeface="Microsoft Sans Serif"/>
                <a:cs typeface="Microsoft Sans Serif"/>
              </a:rPr>
              <a:t>tierra</a:t>
            </a:r>
            <a:r>
              <a:rPr sz="2071" spc="127" dirty="0">
                <a:latin typeface="Microsoft Sans Serif"/>
                <a:cs typeface="Microsoft Sans Serif"/>
              </a:rPr>
              <a:t>.</a:t>
            </a:r>
            <a:endParaRPr sz="2071" dirty="0">
              <a:latin typeface="Microsoft Sans Serif"/>
              <a:cs typeface="Microsoft Sans Serif"/>
            </a:endParaRPr>
          </a:p>
          <a:p>
            <a:pPr>
              <a:spcBef>
                <a:spcPts val="12"/>
              </a:spcBef>
            </a:pPr>
            <a:endParaRPr sz="2761" dirty="0">
              <a:latin typeface="Microsoft Sans Serif"/>
              <a:cs typeface="Microsoft Sans Serif"/>
            </a:endParaRPr>
          </a:p>
          <a:p>
            <a:pPr marL="29217" marR="3770424" algn="just">
              <a:lnSpc>
                <a:spcPct val="97200"/>
              </a:lnSpc>
            </a:pPr>
            <a:r>
              <a:rPr sz="2071" b="1" spc="196" dirty="0">
                <a:solidFill>
                  <a:srgbClr val="FF0000"/>
                </a:solidFill>
                <a:latin typeface="Arial"/>
                <a:cs typeface="Arial"/>
              </a:rPr>
              <a:t>Método </a:t>
            </a:r>
            <a:r>
              <a:rPr sz="2071" b="1" spc="-12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071" b="1" spc="55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71" b="1" spc="115" dirty="0">
                <a:solidFill>
                  <a:srgbClr val="FF0000"/>
                </a:solidFill>
                <a:latin typeface="Arial"/>
                <a:cs typeface="Arial"/>
              </a:rPr>
              <a:t>inyección </a:t>
            </a:r>
            <a:r>
              <a:rPr sz="2071" b="1" spc="-12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2071" b="1" spc="55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71" b="1" spc="-104" dirty="0">
                <a:solidFill>
                  <a:srgbClr val="FF0000"/>
                </a:solidFill>
                <a:latin typeface="Arial"/>
                <a:cs typeface="Arial"/>
              </a:rPr>
              <a:t>CA</a:t>
            </a:r>
            <a:r>
              <a:rPr sz="2071" spc="-104" dirty="0">
                <a:latin typeface="Microsoft Sans Serif"/>
                <a:cs typeface="Microsoft Sans Serif"/>
              </a:rPr>
              <a:t>: </a:t>
            </a:r>
            <a:r>
              <a:rPr sz="2071" spc="-23" dirty="0">
                <a:latin typeface="Microsoft Sans Serif"/>
                <a:cs typeface="Microsoft Sans Serif"/>
              </a:rPr>
              <a:t>El </a:t>
            </a:r>
            <a:r>
              <a:rPr sz="2071" spc="230" dirty="0">
                <a:latin typeface="Microsoft Sans Serif"/>
                <a:cs typeface="Microsoft Sans Serif"/>
              </a:rPr>
              <a:t>método </a:t>
            </a:r>
            <a:r>
              <a:rPr sz="2071" spc="-12" dirty="0">
                <a:latin typeface="Microsoft Sans Serif"/>
                <a:cs typeface="Microsoft Sans Serif"/>
              </a:rPr>
              <a:t>de </a:t>
            </a:r>
            <a:r>
              <a:rPr sz="2071" spc="92" dirty="0">
                <a:latin typeface="Microsoft Sans Serif"/>
                <a:cs typeface="Microsoft Sans Serif"/>
              </a:rPr>
              <a:t>inyección </a:t>
            </a:r>
            <a:r>
              <a:rPr sz="2071" spc="-12" dirty="0">
                <a:latin typeface="Microsoft Sans Serif"/>
                <a:cs typeface="Microsoft Sans Serif"/>
              </a:rPr>
              <a:t>de 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138" dirty="0">
                <a:latin typeface="Microsoft Sans Serif"/>
                <a:cs typeface="Microsoft Sans Serif"/>
              </a:rPr>
              <a:t>CA</a:t>
            </a:r>
            <a:r>
              <a:rPr sz="2071" spc="-127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no</a:t>
            </a:r>
            <a:r>
              <a:rPr sz="2071" spc="518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es</a:t>
            </a:r>
            <a:r>
              <a:rPr sz="2071" spc="527" dirty="0">
                <a:latin typeface="Microsoft Sans Serif"/>
                <a:cs typeface="Microsoft Sans Serif"/>
              </a:rPr>
              <a:t> </a:t>
            </a:r>
            <a:r>
              <a:rPr sz="2071" spc="230" dirty="0">
                <a:latin typeface="Microsoft Sans Serif"/>
                <a:cs typeface="Microsoft Sans Serif"/>
              </a:rPr>
              <a:t>tan </a:t>
            </a:r>
            <a:r>
              <a:rPr sz="2071" spc="173" dirty="0">
                <a:latin typeface="Microsoft Sans Serif"/>
                <a:cs typeface="Microsoft Sans Serif"/>
              </a:rPr>
              <a:t>popular </a:t>
            </a:r>
            <a:r>
              <a:rPr sz="2071" spc="219" dirty="0">
                <a:latin typeface="Microsoft Sans Serif"/>
                <a:cs typeface="Microsoft Sans Serif"/>
              </a:rPr>
              <a:t>como </a:t>
            </a:r>
            <a:r>
              <a:rPr sz="2071" spc="-12" dirty="0">
                <a:latin typeface="Microsoft Sans Serif"/>
                <a:cs typeface="Microsoft Sans Serif"/>
              </a:rPr>
              <a:t>el</a:t>
            </a:r>
            <a:r>
              <a:rPr sz="2071" spc="527" dirty="0">
                <a:latin typeface="Microsoft Sans Serif"/>
                <a:cs typeface="Microsoft Sans Serif"/>
              </a:rPr>
              <a:t> </a:t>
            </a:r>
            <a:r>
              <a:rPr sz="2071" spc="242" dirty="0">
                <a:latin typeface="Microsoft Sans Serif"/>
                <a:cs typeface="Microsoft Sans Serif"/>
              </a:rPr>
              <a:t>método </a:t>
            </a:r>
            <a:r>
              <a:rPr sz="2071" spc="-12" dirty="0">
                <a:latin typeface="Microsoft Sans Serif"/>
                <a:cs typeface="Microsoft Sans Serif"/>
              </a:rPr>
              <a:t>de</a:t>
            </a:r>
            <a:r>
              <a:rPr sz="2071" spc="527" dirty="0">
                <a:latin typeface="Microsoft Sans Serif"/>
                <a:cs typeface="Microsoft Sans Serif"/>
              </a:rPr>
              <a:t> </a:t>
            </a:r>
            <a:r>
              <a:rPr sz="2071" spc="92" dirty="0">
                <a:latin typeface="Microsoft Sans Serif"/>
                <a:cs typeface="Microsoft Sans Serif"/>
              </a:rPr>
              <a:t>inyección</a:t>
            </a:r>
            <a:r>
              <a:rPr sz="2071" spc="92" dirty="0">
                <a:latin typeface="Microsoft Sans Serif"/>
                <a:cs typeface="Microsoft Sans Serif"/>
              </a:rPr>
              <a:t> </a:t>
            </a:r>
            <a:r>
              <a:rPr sz="2071" spc="-12" dirty="0">
                <a:latin typeface="Microsoft Sans Serif"/>
                <a:cs typeface="Microsoft Sans Serif"/>
              </a:rPr>
              <a:t>de </a:t>
            </a:r>
            <a:r>
              <a:rPr sz="2071" dirty="0">
                <a:latin typeface="Microsoft Sans Serif"/>
                <a:cs typeface="Microsoft Sans Serif"/>
              </a:rPr>
              <a:t> </a:t>
            </a:r>
            <a:r>
              <a:rPr sz="2071" spc="-23" dirty="0">
                <a:latin typeface="Microsoft Sans Serif"/>
                <a:cs typeface="Microsoft Sans Serif"/>
              </a:rPr>
              <a:t>CC.</a:t>
            </a:r>
            <a:endParaRPr sz="2071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3336" dirty="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36200" y="560491"/>
            <a:ext cx="6720221" cy="9043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05715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5715" y="381000"/>
            <a:ext cx="14049620" cy="100912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27903" rIns="0" bIns="0" rtlCol="0">
            <a:spAutoFit/>
          </a:bodyPr>
          <a:lstStyle/>
          <a:p>
            <a:pPr marL="309697">
              <a:spcBef>
                <a:spcPts val="1795"/>
              </a:spcBef>
            </a:pPr>
            <a:r>
              <a:rPr sz="5062" spc="-12" dirty="0">
                <a:solidFill>
                  <a:srgbClr val="000000"/>
                </a:solidFill>
              </a:rPr>
              <a:t>Método de</a:t>
            </a:r>
            <a:r>
              <a:rPr sz="5062" dirty="0">
                <a:solidFill>
                  <a:srgbClr val="000000"/>
                </a:solidFill>
              </a:rPr>
              <a:t> </a:t>
            </a:r>
            <a:r>
              <a:rPr sz="5062" spc="-12" dirty="0">
                <a:solidFill>
                  <a:srgbClr val="000000"/>
                </a:solidFill>
              </a:rPr>
              <a:t>inyección</a:t>
            </a:r>
            <a:r>
              <a:rPr sz="5062" dirty="0">
                <a:solidFill>
                  <a:srgbClr val="000000"/>
                </a:solidFill>
              </a:rPr>
              <a:t> de</a:t>
            </a:r>
            <a:r>
              <a:rPr sz="5062" spc="-12" dirty="0">
                <a:solidFill>
                  <a:srgbClr val="000000"/>
                </a:solidFill>
              </a:rPr>
              <a:t> conmutación</a:t>
            </a:r>
            <a:r>
              <a:rPr sz="5062" dirty="0">
                <a:solidFill>
                  <a:srgbClr val="000000"/>
                </a:solidFill>
              </a:rPr>
              <a:t> </a:t>
            </a:r>
            <a:r>
              <a:rPr sz="5062" spc="-12" dirty="0">
                <a:solidFill>
                  <a:srgbClr val="000000"/>
                </a:solidFill>
              </a:rPr>
              <a:t>de</a:t>
            </a:r>
            <a:r>
              <a:rPr sz="5062" dirty="0">
                <a:solidFill>
                  <a:srgbClr val="000000"/>
                </a:solidFill>
              </a:rPr>
              <a:t> </a:t>
            </a:r>
            <a:r>
              <a:rPr sz="5062" spc="-12" dirty="0">
                <a:solidFill>
                  <a:srgbClr val="000000"/>
                </a:solidFill>
              </a:rPr>
              <a:t>CC</a:t>
            </a:r>
            <a:endParaRPr sz="5062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000" y="1524000"/>
            <a:ext cx="12268200" cy="800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11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81600" cy="100584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54200" y="9448800"/>
            <a:ext cx="13649329" cy="0"/>
          </a:xfrm>
          <a:custGeom>
            <a:avLst/>
            <a:gdLst/>
            <a:ahLst/>
            <a:cxnLst/>
            <a:rect l="l" t="t" r="r" b="b"/>
            <a:pathLst>
              <a:path w="5932805">
                <a:moveTo>
                  <a:pt x="0" y="0"/>
                </a:moveTo>
                <a:lnTo>
                  <a:pt x="593280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5" name="object 5"/>
          <p:cNvSpPr txBox="1"/>
          <p:nvPr/>
        </p:nvSpPr>
        <p:spPr>
          <a:xfrm>
            <a:off x="1488240" y="3200400"/>
            <a:ext cx="14381248" cy="2482413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vert="horz" wrap="square" lIns="0" tIns="8765" rIns="0" bIns="0" rtlCol="0">
            <a:spAutoFit/>
          </a:bodyPr>
          <a:lstStyle/>
          <a:p>
            <a:pPr>
              <a:spcBef>
                <a:spcPts val="69"/>
              </a:spcBef>
            </a:pPr>
            <a:endParaRPr sz="5407" dirty="0">
              <a:latin typeface="Times New Roman"/>
              <a:cs typeface="Times New Roman"/>
            </a:endParaRPr>
          </a:p>
          <a:p>
            <a:pPr marL="5482527" marR="175300" indent="-5162603">
              <a:lnSpc>
                <a:spcPts val="6350"/>
              </a:lnSpc>
            </a:pPr>
            <a:r>
              <a:rPr sz="5522" b="1" spc="-12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5522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6FC0"/>
                </a:solidFill>
                <a:latin typeface="Arial"/>
                <a:cs typeface="Arial"/>
              </a:rPr>
              <a:t>contra</a:t>
            </a:r>
            <a:r>
              <a:rPr sz="5522" b="1" spc="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6FC0"/>
                </a:solidFill>
                <a:latin typeface="Arial"/>
                <a:cs typeface="Arial"/>
              </a:rPr>
              <a:t>Operación</a:t>
            </a:r>
            <a:r>
              <a:rPr sz="5522" b="1" spc="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6FC0"/>
                </a:solidFill>
                <a:latin typeface="Arial"/>
                <a:cs typeface="Arial"/>
              </a:rPr>
              <a:t>Anormal</a:t>
            </a:r>
            <a:r>
              <a:rPr sz="5522" b="1" spc="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6FC0"/>
                </a:solidFill>
                <a:latin typeface="Arial"/>
                <a:cs typeface="Arial"/>
              </a:rPr>
              <a:t>del </a:t>
            </a:r>
            <a:r>
              <a:rPr sz="5522" b="1" spc="-149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6FC0"/>
                </a:solidFill>
                <a:latin typeface="Arial"/>
                <a:cs typeface="Arial"/>
              </a:rPr>
              <a:t>Generador</a:t>
            </a:r>
            <a:endParaRPr sz="5522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9892" y="403067"/>
            <a:ext cx="14170876" cy="239816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3148" rIns="0" bIns="0" rtlCol="0">
            <a:spAutoFit/>
          </a:bodyPr>
          <a:lstStyle/>
          <a:p>
            <a:pPr>
              <a:spcBef>
                <a:spcPts val="104"/>
              </a:spcBef>
            </a:pPr>
            <a:endParaRPr sz="4831">
              <a:latin typeface="Times New Roman"/>
              <a:cs typeface="Times New Roman"/>
            </a:endParaRPr>
          </a:p>
          <a:p>
            <a:pPr marL="5289696" marR="159231" indent="-5162603">
              <a:lnSpc>
                <a:spcPts val="6350"/>
              </a:lnSpc>
            </a:pPr>
            <a:r>
              <a:rPr spc="-12" dirty="0"/>
              <a:t>Protección</a:t>
            </a:r>
            <a:r>
              <a:rPr spc="12" dirty="0"/>
              <a:t> </a:t>
            </a:r>
            <a:r>
              <a:rPr spc="-12" dirty="0"/>
              <a:t>contra</a:t>
            </a:r>
            <a:r>
              <a:rPr spc="23" dirty="0"/>
              <a:t> </a:t>
            </a:r>
            <a:r>
              <a:rPr spc="-12" dirty="0"/>
              <a:t>Operación</a:t>
            </a:r>
            <a:r>
              <a:rPr spc="23" dirty="0"/>
              <a:t> </a:t>
            </a:r>
            <a:r>
              <a:rPr spc="-12" dirty="0"/>
              <a:t>Anormal</a:t>
            </a:r>
            <a:r>
              <a:rPr spc="35" dirty="0"/>
              <a:t> </a:t>
            </a:r>
            <a:r>
              <a:rPr spc="-12" dirty="0"/>
              <a:t>del </a:t>
            </a:r>
            <a:r>
              <a:rPr spc="-1495" dirty="0"/>
              <a:t> </a:t>
            </a:r>
            <a:r>
              <a:rPr spc="-12" dirty="0"/>
              <a:t>Generador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2059892" y="2895600"/>
            <a:ext cx="14000747" cy="6858000"/>
            <a:chOff x="2059892" y="566595"/>
            <a:chExt cx="14000747" cy="9267316"/>
          </a:xfrm>
        </p:grpSpPr>
        <p:sp>
          <p:nvSpPr>
            <p:cNvPr id="2" name="object 2"/>
            <p:cNvSpPr/>
            <p:nvPr/>
          </p:nvSpPr>
          <p:spPr>
            <a:xfrm>
              <a:off x="2059892" y="9833911"/>
              <a:ext cx="13644946" cy="0"/>
            </a:xfrm>
            <a:custGeom>
              <a:avLst/>
              <a:gdLst/>
              <a:ahLst/>
              <a:cxnLst/>
              <a:rect l="l" t="t" r="r" b="b"/>
              <a:pathLst>
                <a:path w="5930900">
                  <a:moveTo>
                    <a:pt x="0" y="0"/>
                  </a:moveTo>
                  <a:lnTo>
                    <a:pt x="5930899" y="0"/>
                  </a:lnTo>
                </a:path>
              </a:pathLst>
            </a:custGeom>
            <a:ln w="119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4141"/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2459049" y="566595"/>
              <a:ext cx="3082531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Térmico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2459049" y="2046213"/>
              <a:ext cx="5086906" cy="1564297"/>
            </a:xfrm>
            <a:prstGeom prst="rect">
              <a:avLst/>
            </a:prstGeom>
          </p:spPr>
          <p:txBody>
            <a:bodyPr vert="horz" wrap="square" lIns="0" tIns="75968" rIns="0" bIns="0" rtlCol="0">
              <a:spAutoFit/>
            </a:bodyPr>
            <a:lstStyle/>
            <a:p>
              <a:pPr marL="555117" marR="11688" indent="-525901">
                <a:lnSpc>
                  <a:spcPts val="5844"/>
                </a:lnSpc>
                <a:spcBef>
                  <a:spcPts val="598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Desbalance</a:t>
              </a:r>
              <a:r>
                <a:rPr sz="5062" b="1" spc="-161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de </a:t>
              </a:r>
              <a:r>
                <a:rPr sz="5062" b="1" spc="-1369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corriente</a:t>
              </a:r>
              <a:endParaRPr sz="5062" dirty="0">
                <a:latin typeface="Arial"/>
                <a:cs typeface="Arial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2459049" y="4263006"/>
              <a:ext cx="6115390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Pérdida</a:t>
              </a:r>
              <a:r>
                <a:rPr sz="5062" b="1" spc="-58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de</a:t>
              </a:r>
              <a:r>
                <a:rPr sz="5062" b="1" spc="-69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campo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2459053" y="5742619"/>
              <a:ext cx="4547828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Motorización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2459049" y="7222235"/>
              <a:ext cx="5548555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Sobreexcitación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2459049" y="8698926"/>
              <a:ext cx="4692459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Sobretensión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10159999" y="1306402"/>
              <a:ext cx="3976611" cy="1567246"/>
            </a:xfrm>
            <a:prstGeom prst="rect">
              <a:avLst/>
            </a:prstGeom>
          </p:spPr>
          <p:txBody>
            <a:bodyPr vert="horz" wrap="square" lIns="0" tIns="78889" rIns="0" bIns="0" rtlCol="0">
              <a:spAutoFit/>
            </a:bodyPr>
            <a:lstStyle/>
            <a:p>
              <a:pPr marL="555117" marR="11688" indent="-525901">
                <a:lnSpc>
                  <a:spcPts val="5821"/>
                </a:lnSpc>
                <a:spcBef>
                  <a:spcPts val="621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Frec</a:t>
              </a:r>
              <a:r>
                <a:rPr sz="5062" b="1" dirty="0">
                  <a:solidFill>
                    <a:srgbClr val="00AF50"/>
                  </a:solidFill>
                  <a:latin typeface="Arial"/>
                  <a:cs typeface="Arial"/>
                </a:rPr>
                <a:t>u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en</a:t>
              </a:r>
              <a:r>
                <a:rPr sz="5062" b="1" dirty="0">
                  <a:solidFill>
                    <a:srgbClr val="00AF50"/>
                  </a:solidFill>
                  <a:latin typeface="Arial"/>
                  <a:cs typeface="Arial"/>
                </a:rPr>
                <a:t>c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ia  anormal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10160003" y="3526703"/>
              <a:ext cx="5900636" cy="2305454"/>
            </a:xfrm>
            <a:prstGeom prst="rect">
              <a:avLst/>
            </a:prstGeom>
          </p:spPr>
          <p:txBody>
            <a:bodyPr vert="horz" wrap="square" lIns="0" tIns="61356" rIns="0" bIns="0" rtlCol="0">
              <a:spAutoFit/>
            </a:bodyPr>
            <a:lstStyle/>
            <a:p>
              <a:pPr marL="555117" marR="11688" indent="-525901">
                <a:lnSpc>
                  <a:spcPct val="95700"/>
                </a:lnSpc>
                <a:spcBef>
                  <a:spcPts val="481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Pérdida de </a:t>
              </a:r>
              <a:r>
                <a:rPr sz="5062" b="1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sincronismo</a:t>
              </a:r>
              <a:r>
                <a:rPr sz="5062" b="1" spc="-138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(Out </a:t>
              </a:r>
              <a:r>
                <a:rPr sz="5062" b="1" spc="-1369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of</a:t>
              </a:r>
              <a:r>
                <a:rPr sz="5062" b="1" spc="-23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Step)</a:t>
              </a:r>
              <a:endParaRPr sz="5062" dirty="0">
                <a:latin typeface="Arial"/>
                <a:cs typeface="Arial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10159999" y="6482428"/>
              <a:ext cx="4581430" cy="1567246"/>
            </a:xfrm>
            <a:prstGeom prst="rect">
              <a:avLst/>
            </a:prstGeom>
          </p:spPr>
          <p:txBody>
            <a:bodyPr vert="horz" wrap="square" lIns="0" tIns="78889" rIns="0" bIns="0" rtlCol="0">
              <a:spAutoFit/>
            </a:bodyPr>
            <a:lstStyle/>
            <a:p>
              <a:pPr marL="555117" marR="11688" indent="-525901">
                <a:lnSpc>
                  <a:spcPts val="5821"/>
                </a:lnSpc>
                <a:spcBef>
                  <a:spcPts val="621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Energi</a:t>
              </a:r>
              <a:r>
                <a:rPr sz="5062" b="1" dirty="0">
                  <a:solidFill>
                    <a:srgbClr val="00AF50"/>
                  </a:solidFill>
                  <a:latin typeface="Arial"/>
                  <a:cs typeface="Arial"/>
                </a:rPr>
                <a:t>z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ación  Inadvertida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10160000" y="8698926"/>
              <a:ext cx="2904299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Backup</a:t>
              </a:r>
              <a:endParaRPr sz="5062" dirty="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21247" y="96774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854200" y="381000"/>
            <a:ext cx="14170876" cy="2137962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6070" rIns="0" bIns="0" rtlCol="0">
            <a:spAutoFit/>
          </a:bodyPr>
          <a:lstStyle/>
          <a:p>
            <a:pPr>
              <a:spcBef>
                <a:spcPts val="127"/>
              </a:spcBef>
            </a:pPr>
            <a:endParaRPr sz="4371">
              <a:latin typeface="Times New Roman"/>
              <a:cs typeface="Times New Roman"/>
            </a:endParaRPr>
          </a:p>
          <a:p>
            <a:pPr marL="192831" algn="ctr">
              <a:lnSpc>
                <a:spcPts val="5947"/>
              </a:lnSpc>
            </a:pP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Protección térmica del estator</a:t>
            </a:r>
            <a:endParaRPr sz="5062">
              <a:latin typeface="Arial"/>
              <a:cs typeface="Arial"/>
            </a:endParaRPr>
          </a:p>
          <a:p>
            <a:pPr marL="200136" algn="ctr">
              <a:lnSpc>
                <a:spcPts val="5395"/>
              </a:lnSpc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Generadores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con</a:t>
            </a:r>
            <a:r>
              <a:rPr sz="460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sensores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temperatura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1247" y="2667000"/>
            <a:ext cx="13644946" cy="6823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201597" y="94488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938631" y="470924"/>
            <a:ext cx="14170876" cy="189314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39735" rIns="0" bIns="0" rtlCol="0">
            <a:spAutoFit/>
          </a:bodyPr>
          <a:lstStyle/>
          <a:p>
            <a:pPr marL="32138" algn="ctr">
              <a:lnSpc>
                <a:spcPts val="5947"/>
              </a:lnSpc>
              <a:spcBef>
                <a:spcPts val="3463"/>
              </a:spcBef>
            </a:pP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Protección térmica del estator</a:t>
            </a:r>
            <a:endParaRPr sz="5062">
              <a:latin typeface="Arial"/>
              <a:cs typeface="Arial"/>
            </a:endParaRPr>
          </a:p>
          <a:p>
            <a:pPr marL="40902" algn="ctr">
              <a:lnSpc>
                <a:spcPts val="5395"/>
              </a:lnSpc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Generadores</a:t>
            </a:r>
            <a:r>
              <a:rPr sz="460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sin</a:t>
            </a:r>
            <a:r>
              <a:rPr sz="4601" b="1" spc="-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sensores</a:t>
            </a:r>
            <a:r>
              <a:rPr sz="460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60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temperatura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12449" y="2590800"/>
            <a:ext cx="10023241" cy="640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54200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353670" y="685800"/>
            <a:ext cx="14170876" cy="110058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18479" rIns="0" bIns="0" rtlCol="0">
            <a:spAutoFit/>
          </a:bodyPr>
          <a:lstStyle/>
          <a:p>
            <a:pPr marL="1538262">
              <a:spcBef>
                <a:spcPts val="2508"/>
              </a:spcBef>
            </a:pP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Causas</a:t>
            </a:r>
            <a:r>
              <a:rPr sz="5062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5062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Desbalance</a:t>
            </a:r>
            <a:r>
              <a:rPr sz="5062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de Corrientes</a:t>
            </a:r>
            <a:endParaRPr sz="5062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2800" y="2438400"/>
            <a:ext cx="11431660" cy="6260055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555117" indent="-525901">
              <a:spcBef>
                <a:spcPts val="230"/>
              </a:spcBef>
              <a:buFont typeface="Wingdings"/>
              <a:buChar char=""/>
              <a:tabLst>
                <a:tab pos="555117" algn="l"/>
              </a:tabLst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Transformadores</a:t>
            </a:r>
            <a:r>
              <a:rPr sz="4601" b="1" spc="-5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monofásicos</a:t>
            </a:r>
            <a:endParaRPr sz="4601" dirty="0">
              <a:latin typeface="Arial"/>
              <a:cs typeface="Arial"/>
            </a:endParaRPr>
          </a:p>
          <a:p>
            <a:pPr>
              <a:spcBef>
                <a:spcPts val="35"/>
              </a:spcBef>
              <a:buClr>
                <a:srgbClr val="00AF50"/>
              </a:buClr>
              <a:buFont typeface="Wingdings"/>
              <a:buChar char=""/>
            </a:pPr>
            <a:endParaRPr sz="4371" dirty="0">
              <a:latin typeface="Arial"/>
              <a:cs typeface="Arial"/>
            </a:endParaRPr>
          </a:p>
          <a:p>
            <a:pPr marL="555117" indent="-525901">
              <a:buFont typeface="Wingdings"/>
              <a:buChar char=""/>
              <a:tabLst>
                <a:tab pos="555117" algn="l"/>
              </a:tabLst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Líneas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 de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transmisión</a:t>
            </a:r>
            <a:r>
              <a:rPr sz="460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23" dirty="0">
                <a:solidFill>
                  <a:srgbClr val="00AF50"/>
                </a:solidFill>
                <a:latin typeface="Arial"/>
                <a:cs typeface="Arial"/>
              </a:rPr>
              <a:t>no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 transpuestas</a:t>
            </a:r>
            <a:endParaRPr sz="4601" dirty="0">
              <a:latin typeface="Arial"/>
              <a:cs typeface="Arial"/>
            </a:endParaRPr>
          </a:p>
          <a:p>
            <a:pPr>
              <a:spcBef>
                <a:spcPts val="46"/>
              </a:spcBef>
              <a:buClr>
                <a:srgbClr val="00AF50"/>
              </a:buClr>
              <a:buFont typeface="Wingdings"/>
              <a:buChar char=""/>
            </a:pPr>
            <a:endParaRPr sz="4371" dirty="0">
              <a:latin typeface="Arial"/>
              <a:cs typeface="Arial"/>
            </a:endParaRPr>
          </a:p>
          <a:p>
            <a:pPr marL="555117" indent="-525901">
              <a:buFont typeface="Wingdings"/>
              <a:buChar char=""/>
              <a:tabLst>
                <a:tab pos="555117" algn="l"/>
              </a:tabLst>
            </a:pP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Cargas desequilibradas</a:t>
            </a:r>
            <a:endParaRPr sz="4601" dirty="0">
              <a:latin typeface="Arial"/>
              <a:cs typeface="Arial"/>
            </a:endParaRPr>
          </a:p>
          <a:p>
            <a:pPr>
              <a:spcBef>
                <a:spcPts val="35"/>
              </a:spcBef>
              <a:buClr>
                <a:srgbClr val="00AF50"/>
              </a:buClr>
              <a:buFont typeface="Wingdings"/>
              <a:buChar char=""/>
            </a:pPr>
            <a:endParaRPr sz="4371" dirty="0">
              <a:latin typeface="Arial"/>
              <a:cs typeface="Arial"/>
            </a:endParaRPr>
          </a:p>
          <a:p>
            <a:pPr marL="555117" indent="-525901">
              <a:buFont typeface="Wingdings"/>
              <a:buChar char=""/>
              <a:tabLst>
                <a:tab pos="555117" algn="l"/>
              </a:tabLst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4601" b="1" spc="-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desequilibradas</a:t>
            </a:r>
            <a:r>
              <a:rPr sz="4601" b="1" spc="-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4601" b="1" spc="-69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sistema</a:t>
            </a:r>
            <a:endParaRPr sz="4601" dirty="0">
              <a:latin typeface="Arial"/>
              <a:cs typeface="Arial"/>
            </a:endParaRPr>
          </a:p>
          <a:p>
            <a:pPr>
              <a:spcBef>
                <a:spcPts val="23"/>
              </a:spcBef>
              <a:buClr>
                <a:srgbClr val="00AF50"/>
              </a:buClr>
              <a:buFont typeface="Wingdings"/>
              <a:buChar char=""/>
            </a:pPr>
            <a:endParaRPr sz="4371" dirty="0">
              <a:latin typeface="Arial"/>
              <a:cs typeface="Arial"/>
            </a:endParaRPr>
          </a:p>
          <a:p>
            <a:pPr marL="555117" indent="-525901">
              <a:buFont typeface="Wingdings"/>
              <a:buChar char=""/>
              <a:tabLst>
                <a:tab pos="555117" algn="l"/>
              </a:tabLst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Fases</a:t>
            </a:r>
            <a:r>
              <a:rPr sz="4601" b="1" spc="-69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abiertas</a:t>
            </a:r>
            <a:endParaRPr sz="460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97582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35200" y="471460"/>
            <a:ext cx="14170876" cy="108583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03870" rIns="0" bIns="0" rtlCol="0">
            <a:spAutoFit/>
          </a:bodyPr>
          <a:lstStyle/>
          <a:p>
            <a:pPr marL="616473">
              <a:spcBef>
                <a:spcPts val="2393"/>
              </a:spcBef>
            </a:pPr>
            <a:r>
              <a:rPr sz="5062" spc="-12" dirty="0"/>
              <a:t>Desbalance</a:t>
            </a:r>
            <a:r>
              <a:rPr sz="5062" spc="12" dirty="0"/>
              <a:t> </a:t>
            </a:r>
            <a:r>
              <a:rPr sz="5062" spc="-12" dirty="0"/>
              <a:t>de</a:t>
            </a:r>
            <a:r>
              <a:rPr sz="5062" spc="35" dirty="0"/>
              <a:t> </a:t>
            </a:r>
            <a:r>
              <a:rPr sz="5062" spc="-12" dirty="0"/>
              <a:t>Corrientes</a:t>
            </a:r>
            <a:r>
              <a:rPr sz="5062" dirty="0"/>
              <a:t> </a:t>
            </a:r>
            <a:r>
              <a:rPr sz="5062" spc="-12" dirty="0"/>
              <a:t>del Generador</a:t>
            </a:r>
            <a:endParaRPr sz="5062"/>
          </a:p>
        </p:txBody>
      </p:sp>
      <p:sp>
        <p:nvSpPr>
          <p:cNvPr id="4" name="object 4"/>
          <p:cNvSpPr txBox="1"/>
          <p:nvPr/>
        </p:nvSpPr>
        <p:spPr>
          <a:xfrm>
            <a:off x="2502255" y="1557293"/>
            <a:ext cx="13240273" cy="3776707"/>
          </a:xfrm>
          <a:prstGeom prst="rect">
            <a:avLst/>
          </a:prstGeom>
        </p:spPr>
        <p:txBody>
          <a:bodyPr vert="horz" wrap="square" lIns="0" tIns="337471" rIns="0" bIns="0" rtlCol="0">
            <a:spAutoFit/>
          </a:bodyPr>
          <a:lstStyle/>
          <a:p>
            <a:pPr marL="260030">
              <a:spcBef>
                <a:spcPts val="2657"/>
              </a:spcBef>
            </a:pP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Produce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corrientes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secuencia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negativa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que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:</a:t>
            </a:r>
            <a:endParaRPr sz="4141" dirty="0">
              <a:latin typeface="Arial"/>
              <a:cs typeface="Arial"/>
            </a:endParaRPr>
          </a:p>
          <a:p>
            <a:pPr marL="553657" marR="362289" indent="-525901">
              <a:lnSpc>
                <a:spcPts val="4739"/>
              </a:lnSpc>
              <a:spcBef>
                <a:spcPts val="2784"/>
              </a:spcBef>
              <a:buFont typeface="Microsoft Sans Serif"/>
              <a:buChar char="-"/>
              <a:tabLst>
                <a:tab pos="553657" algn="l"/>
                <a:tab pos="555117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Causan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un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flujo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magnético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que gira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en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oposición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al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rotor.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69"/>
              </a:spcBef>
              <a:buClr>
                <a:srgbClr val="00AF50"/>
              </a:buClr>
              <a:buFont typeface="Microsoft Sans Serif"/>
              <a:buChar char="-"/>
            </a:pPr>
            <a:endParaRPr sz="3796" dirty="0">
              <a:latin typeface="Arial"/>
              <a:cs typeface="Arial"/>
            </a:endParaRPr>
          </a:p>
          <a:p>
            <a:pPr marL="553657" indent="-525901">
              <a:buFont typeface="Microsoft Sans Serif"/>
              <a:buChar char="-"/>
              <a:tabLst>
                <a:tab pos="553657" algn="l"/>
                <a:tab pos="555117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Inducen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corrientes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doble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 frecuencia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en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rotor.</a:t>
            </a:r>
            <a:endParaRPr sz="4141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0438" y="5432794"/>
            <a:ext cx="10820400" cy="39934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82800" y="94488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73201" y="533400"/>
            <a:ext cx="14554199" cy="99437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13294" rIns="0" bIns="0" rtlCol="0">
            <a:spAutoFit/>
          </a:bodyPr>
          <a:lstStyle/>
          <a:p>
            <a:pPr marL="125632">
              <a:spcBef>
                <a:spcPts val="1680"/>
              </a:spcBef>
            </a:pPr>
            <a:r>
              <a:rPr sz="5062" spc="-12" dirty="0">
                <a:solidFill>
                  <a:srgbClr val="00AFEF"/>
                </a:solidFill>
              </a:rPr>
              <a:t>Capacidad</a:t>
            </a:r>
            <a:r>
              <a:rPr sz="5062" spc="12" dirty="0">
                <a:solidFill>
                  <a:srgbClr val="00AFEF"/>
                </a:solidFill>
              </a:rPr>
              <a:t> </a:t>
            </a:r>
            <a:r>
              <a:rPr sz="5062" spc="-12" dirty="0">
                <a:solidFill>
                  <a:srgbClr val="00AFEF"/>
                </a:solidFill>
              </a:rPr>
              <a:t>de</a:t>
            </a:r>
            <a:r>
              <a:rPr sz="5062" spc="12" dirty="0">
                <a:solidFill>
                  <a:srgbClr val="00AFEF"/>
                </a:solidFill>
              </a:rPr>
              <a:t> </a:t>
            </a:r>
            <a:r>
              <a:rPr lang="es-AR" sz="5062" spc="-12" dirty="0">
                <a:solidFill>
                  <a:srgbClr val="00AFEF"/>
                </a:solidFill>
              </a:rPr>
              <a:t>C</a:t>
            </a:r>
            <a:r>
              <a:rPr sz="5062" spc="-12" dirty="0" err="1" smtClean="0">
                <a:solidFill>
                  <a:srgbClr val="00AFEF"/>
                </a:solidFill>
              </a:rPr>
              <a:t>orriente</a:t>
            </a:r>
            <a:r>
              <a:rPr sz="5062" dirty="0" smtClean="0">
                <a:solidFill>
                  <a:srgbClr val="00AFEF"/>
                </a:solidFill>
              </a:rPr>
              <a:t> </a:t>
            </a:r>
            <a:r>
              <a:rPr sz="5062" spc="-12" dirty="0">
                <a:solidFill>
                  <a:srgbClr val="00AFEF"/>
                </a:solidFill>
              </a:rPr>
              <a:t>de</a:t>
            </a:r>
            <a:r>
              <a:rPr sz="5062" dirty="0">
                <a:solidFill>
                  <a:srgbClr val="00AFEF"/>
                </a:solidFill>
              </a:rPr>
              <a:t> </a:t>
            </a:r>
            <a:r>
              <a:rPr lang="es-AR" sz="5062" spc="-12" dirty="0">
                <a:solidFill>
                  <a:srgbClr val="00AFEF"/>
                </a:solidFill>
              </a:rPr>
              <a:t>S</a:t>
            </a:r>
            <a:r>
              <a:rPr sz="5062" spc="-12" dirty="0" err="1" smtClean="0">
                <a:solidFill>
                  <a:srgbClr val="00AFEF"/>
                </a:solidFill>
              </a:rPr>
              <a:t>ecuencia</a:t>
            </a:r>
            <a:r>
              <a:rPr sz="5062" dirty="0" smtClean="0">
                <a:solidFill>
                  <a:srgbClr val="00AFEF"/>
                </a:solidFill>
              </a:rPr>
              <a:t> </a:t>
            </a:r>
            <a:r>
              <a:rPr lang="es-AR" sz="5062" spc="-12" dirty="0">
                <a:solidFill>
                  <a:srgbClr val="00AFEF"/>
                </a:solidFill>
              </a:rPr>
              <a:t>N</a:t>
            </a:r>
            <a:r>
              <a:rPr sz="5062" spc="-12" dirty="0" err="1" smtClean="0">
                <a:solidFill>
                  <a:srgbClr val="00AFEF"/>
                </a:solidFill>
              </a:rPr>
              <a:t>egativa</a:t>
            </a:r>
            <a:endParaRPr sz="5062"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57103" y="1752600"/>
            <a:ext cx="12263517" cy="769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327238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56165" y="533400"/>
            <a:ext cx="14387091" cy="97962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8684" rIns="0" bIns="0" rtlCol="0">
            <a:spAutoFit/>
          </a:bodyPr>
          <a:lstStyle/>
          <a:p>
            <a:pPr marL="135856">
              <a:spcBef>
                <a:spcPts val="1564"/>
              </a:spcBef>
            </a:pPr>
            <a:r>
              <a:rPr sz="5062" spc="-12" dirty="0">
                <a:solidFill>
                  <a:srgbClr val="00AFEF"/>
                </a:solidFill>
              </a:rPr>
              <a:t>Capacidad</a:t>
            </a:r>
            <a:r>
              <a:rPr sz="5062" dirty="0">
                <a:solidFill>
                  <a:srgbClr val="00AFEF"/>
                </a:solidFill>
              </a:rPr>
              <a:t> </a:t>
            </a:r>
            <a:r>
              <a:rPr sz="5062" spc="-12" dirty="0">
                <a:solidFill>
                  <a:srgbClr val="00AFEF"/>
                </a:solidFill>
              </a:rPr>
              <a:t>de</a:t>
            </a:r>
            <a:r>
              <a:rPr sz="5062" dirty="0">
                <a:solidFill>
                  <a:srgbClr val="00AFEF"/>
                </a:solidFill>
              </a:rPr>
              <a:t> corriente</a:t>
            </a:r>
            <a:r>
              <a:rPr sz="5062" spc="-12" dirty="0">
                <a:solidFill>
                  <a:srgbClr val="00AFEF"/>
                </a:solidFill>
              </a:rPr>
              <a:t> de</a:t>
            </a:r>
            <a:r>
              <a:rPr sz="5062" dirty="0">
                <a:solidFill>
                  <a:srgbClr val="00AFEF"/>
                </a:solidFill>
              </a:rPr>
              <a:t> </a:t>
            </a:r>
            <a:r>
              <a:rPr sz="5062" spc="-12" dirty="0">
                <a:solidFill>
                  <a:srgbClr val="00AFEF"/>
                </a:solidFill>
              </a:rPr>
              <a:t>secuencia negativa</a:t>
            </a:r>
            <a:endParaRPr sz="5062"/>
          </a:p>
        </p:txBody>
      </p:sp>
      <p:sp>
        <p:nvSpPr>
          <p:cNvPr id="4" name="object 4"/>
          <p:cNvSpPr txBox="1"/>
          <p:nvPr/>
        </p:nvSpPr>
        <p:spPr>
          <a:xfrm>
            <a:off x="7416800" y="1731712"/>
            <a:ext cx="3094218" cy="594465"/>
          </a:xfrm>
          <a:prstGeom prst="rect">
            <a:avLst/>
          </a:prstGeom>
        </p:spPr>
        <p:txBody>
          <a:bodyPr vert="horz" wrap="square" lIns="0" tIns="27757" rIns="0" bIns="0" rtlCol="0">
            <a:spAutoFit/>
          </a:bodyPr>
          <a:lstStyle/>
          <a:p>
            <a:pPr marL="29217">
              <a:spcBef>
                <a:spcPts val="219"/>
              </a:spcBef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Corto</a:t>
            </a:r>
            <a:r>
              <a:rPr sz="3681" b="1" spc="-127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Tiempo</a:t>
            </a:r>
            <a:endParaRPr sz="3681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50105" y="2326177"/>
            <a:ext cx="11454140" cy="7072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06600" y="94488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800" y="685800"/>
            <a:ext cx="14173199" cy="85641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764785" y="96012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2053467" y="381000"/>
            <a:ext cx="13820256" cy="98239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71730" rIns="0" bIns="0" rtlCol="0">
            <a:spAutoFit/>
          </a:bodyPr>
          <a:lstStyle/>
          <a:p>
            <a:pPr marL="501065">
              <a:spcBef>
                <a:spcPts val="2140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Causas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comunes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de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Pérdida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Campo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(LOF)</a:t>
            </a:r>
            <a:endParaRPr sz="4601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6199" y="1465866"/>
            <a:ext cx="5074791" cy="85926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54780" y="2979018"/>
            <a:ext cx="14354951" cy="7079382"/>
          </a:xfrm>
          <a:prstGeom prst="rect">
            <a:avLst/>
          </a:prstGeom>
        </p:spPr>
        <p:txBody>
          <a:bodyPr vert="horz" wrap="square" lIns="0" tIns="27757" rIns="0" bIns="0" rtlCol="0">
            <a:spAutoFit/>
          </a:bodyPr>
          <a:lstStyle/>
          <a:p>
            <a:pPr marL="2132825" indent="-527362">
              <a:spcBef>
                <a:spcPts val="219"/>
              </a:spcBef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Disparo</a:t>
            </a:r>
            <a:r>
              <a:rPr sz="368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accidental</a:t>
            </a:r>
            <a:r>
              <a:rPr sz="3681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interruptor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92"/>
              </a:spcBef>
              <a:buClr>
                <a:srgbClr val="00AF50"/>
              </a:buClr>
              <a:buFont typeface="Wingdings"/>
              <a:buChar char=""/>
            </a:pPr>
            <a:endParaRPr sz="3451" dirty="0">
              <a:latin typeface="Arial"/>
              <a:cs typeface="Arial"/>
            </a:endParaRPr>
          </a:p>
          <a:p>
            <a:pPr marL="2132825" indent="-527362"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Circuito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abierto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 de</a:t>
            </a:r>
            <a:r>
              <a:rPr sz="368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81"/>
              </a:spcBef>
              <a:buClr>
                <a:srgbClr val="00AF50"/>
              </a:buClr>
              <a:buFont typeface="Wingdings"/>
              <a:buChar char=""/>
            </a:pPr>
            <a:endParaRPr sz="3451" dirty="0">
              <a:latin typeface="Arial"/>
              <a:cs typeface="Arial"/>
            </a:endParaRPr>
          </a:p>
          <a:p>
            <a:pPr marL="2132825" indent="-527362">
              <a:spcBef>
                <a:spcPts val="12"/>
              </a:spcBef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Cortocircuito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Wingdings"/>
              <a:buChar char=""/>
            </a:pPr>
            <a:endParaRPr sz="3451" dirty="0">
              <a:latin typeface="Arial"/>
              <a:cs typeface="Arial"/>
            </a:endParaRPr>
          </a:p>
          <a:p>
            <a:pPr marL="2132825" indent="-527362">
              <a:spcBef>
                <a:spcPts val="12"/>
              </a:spcBef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8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regulador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spc="5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voltaje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81"/>
              </a:spcBef>
              <a:buClr>
                <a:srgbClr val="00AF50"/>
              </a:buClr>
              <a:buFont typeface="Wingdings"/>
              <a:buChar char=""/>
            </a:pPr>
            <a:endParaRPr sz="3451" dirty="0">
              <a:latin typeface="Arial"/>
              <a:cs typeface="Arial"/>
            </a:endParaRPr>
          </a:p>
          <a:p>
            <a:pPr marL="2132825" indent="-527362"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Pérdida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r>
              <a:rPr sz="368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excitatriz</a:t>
            </a:r>
            <a:r>
              <a:rPr sz="3681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principal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92"/>
              </a:spcBef>
              <a:buClr>
                <a:srgbClr val="00AF50"/>
              </a:buClr>
              <a:buFont typeface="Wingdings"/>
              <a:buChar char=""/>
            </a:pPr>
            <a:endParaRPr sz="3451" dirty="0">
              <a:latin typeface="Arial"/>
              <a:cs typeface="Arial"/>
            </a:endParaRPr>
          </a:p>
          <a:p>
            <a:pPr marL="2132825" indent="-527362"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Pérdida</a:t>
            </a:r>
            <a:r>
              <a:rPr sz="3681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suministro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CA</a:t>
            </a:r>
            <a:r>
              <a:rPr sz="3681" b="1" spc="-5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al</a:t>
            </a:r>
            <a:r>
              <a:rPr sz="3681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sistema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excitación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92"/>
              </a:spcBef>
            </a:pPr>
            <a:endParaRPr sz="5982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4168" y="529394"/>
            <a:ext cx="13725297" cy="100174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20598" rIns="0" bIns="0" rtlCol="0">
            <a:spAutoFit/>
          </a:bodyPr>
          <a:lstStyle/>
          <a:p>
            <a:pPr marR="239576" algn="ctr">
              <a:spcBef>
                <a:spcPts val="1737"/>
              </a:spcBef>
            </a:pPr>
            <a:r>
              <a:rPr sz="5062" spc="-12" dirty="0"/>
              <a:t>Efectos de la</a:t>
            </a:r>
            <a:r>
              <a:rPr sz="5062" spc="-23" dirty="0"/>
              <a:t> </a:t>
            </a:r>
            <a:r>
              <a:rPr sz="5062" spc="-12" dirty="0"/>
              <a:t>pérdida</a:t>
            </a:r>
            <a:r>
              <a:rPr sz="5062" spc="-23" dirty="0"/>
              <a:t> </a:t>
            </a:r>
            <a:r>
              <a:rPr sz="5062" spc="-12" dirty="0"/>
              <a:t>de</a:t>
            </a:r>
            <a:r>
              <a:rPr sz="5062" spc="-23" dirty="0"/>
              <a:t> </a:t>
            </a:r>
            <a:r>
              <a:rPr sz="5062" spc="-12" dirty="0"/>
              <a:t>campo</a:t>
            </a:r>
            <a:endParaRPr sz="5062"/>
          </a:p>
        </p:txBody>
      </p:sp>
      <p:sp>
        <p:nvSpPr>
          <p:cNvPr id="3" name="object 3"/>
          <p:cNvSpPr txBox="1"/>
          <p:nvPr/>
        </p:nvSpPr>
        <p:spPr>
          <a:xfrm>
            <a:off x="1925874" y="2778689"/>
            <a:ext cx="13891841" cy="6832020"/>
          </a:xfrm>
          <a:prstGeom prst="rect">
            <a:avLst/>
          </a:prstGeom>
        </p:spPr>
        <p:txBody>
          <a:bodyPr vert="horz" wrap="square" lIns="0" tIns="73046" rIns="0" bIns="0" rtlCol="0">
            <a:spAutoFit/>
          </a:bodyPr>
          <a:lstStyle/>
          <a:p>
            <a:pPr marL="566803" marR="11688" indent="-525901">
              <a:lnSpc>
                <a:spcPts val="4739"/>
              </a:lnSpc>
              <a:spcBef>
                <a:spcPts val="575"/>
              </a:spcBef>
              <a:buFont typeface="Wingdings"/>
              <a:buChar char=""/>
              <a:tabLst>
                <a:tab pos="568266" algn="l"/>
                <a:tab pos="1758851" algn="l"/>
                <a:tab pos="5374424" algn="l"/>
                <a:tab pos="6714013" algn="l"/>
                <a:tab pos="8522529" algn="l"/>
                <a:tab pos="11263063" algn="l"/>
                <a:tab pos="13568266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te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ura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ro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or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aum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nta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deb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do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  corrientes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Foucault</a:t>
            </a:r>
            <a:endParaRPr sz="414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"/>
            </a:pPr>
            <a:endParaRPr sz="4141" dirty="0">
              <a:latin typeface="Arial"/>
              <a:cs typeface="Arial"/>
            </a:endParaRPr>
          </a:p>
          <a:p>
            <a:pPr marL="566803" marR="14609" indent="-525901">
              <a:lnSpc>
                <a:spcPts val="4785"/>
              </a:lnSpc>
              <a:buFont typeface="Wingdings"/>
              <a:buChar char=""/>
              <a:tabLst>
                <a:tab pos="568266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4141" b="1" spc="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temperatura</a:t>
            </a:r>
            <a:r>
              <a:rPr sz="4141" b="1" spc="109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4141" b="1" spc="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aumenta 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debido</a:t>
            </a:r>
            <a:r>
              <a:rPr sz="4141" b="1" spc="1127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spc="110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alto </a:t>
            </a:r>
            <a:r>
              <a:rPr sz="4141" b="1" spc="-1127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consumo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potencia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reactiva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46"/>
              </a:spcBef>
              <a:buClr>
                <a:srgbClr val="00AF50"/>
              </a:buClr>
              <a:buFont typeface="Wingdings"/>
              <a:buChar char=""/>
            </a:pPr>
            <a:endParaRPr sz="3796" dirty="0">
              <a:latin typeface="Arial"/>
              <a:cs typeface="Arial"/>
            </a:endParaRPr>
          </a:p>
          <a:p>
            <a:pPr marL="566803" indent="-527362">
              <a:buFont typeface="Wingdings"/>
              <a:buChar char=""/>
              <a:tabLst>
                <a:tab pos="568266" algn="l"/>
              </a:tabLst>
            </a:pP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Pueden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producirse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torques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pulsantes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23"/>
              </a:spcBef>
              <a:buClr>
                <a:srgbClr val="00AF50"/>
              </a:buClr>
              <a:buFont typeface="Wingdings"/>
              <a:buChar char=""/>
            </a:pPr>
            <a:endParaRPr sz="4256" dirty="0">
              <a:latin typeface="Arial"/>
              <a:cs typeface="Arial"/>
            </a:endParaRPr>
          </a:p>
          <a:p>
            <a:pPr marL="566803" marR="11688" indent="-525901">
              <a:lnSpc>
                <a:spcPts val="4739"/>
              </a:lnSpc>
              <a:buFont typeface="Wingdings"/>
              <a:buChar char=""/>
              <a:tabLst>
                <a:tab pos="568266" algn="l"/>
                <a:tab pos="1660972" algn="l"/>
                <a:tab pos="4010000" algn="l"/>
                <a:tab pos="4813462" algn="l"/>
                <a:tab pos="6927295" algn="l"/>
                <a:tab pos="7844701" algn="l"/>
                <a:tab pos="11071693" algn="l"/>
                <a:tab pos="12167321" algn="l"/>
              </a:tabLst>
            </a:pP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4141" b="1" spc="85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sistema</a:t>
            </a:r>
            <a:r>
              <a:rPr sz="4141" b="1" spc="82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85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energía</a:t>
            </a:r>
            <a:r>
              <a:rPr sz="4141" b="1" spc="85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puede</a:t>
            </a:r>
            <a:r>
              <a:rPr sz="4141" b="1" spc="82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experimentar</a:t>
            </a:r>
            <a:r>
              <a:rPr sz="4141" b="1" spc="87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colapso </a:t>
            </a:r>
            <a:r>
              <a:rPr sz="4141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tensión	o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perd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tabi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id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ad	de	e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tado</a:t>
            </a:r>
            <a:endParaRPr sz="4141" dirty="0">
              <a:latin typeface="Arial"/>
              <a:cs typeface="Arial"/>
            </a:endParaRPr>
          </a:p>
          <a:p>
            <a:pPr marL="29217">
              <a:lnSpc>
                <a:spcPts val="4670"/>
              </a:lnSpc>
              <a:tabLst>
                <a:tab pos="566803" algn="l"/>
                <a:tab pos="13671986" algn="l"/>
              </a:tabLst>
            </a:pPr>
            <a:r>
              <a:rPr sz="4141" b="1" u="sng" dirty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4141" b="1" u="sng" spc="-12" dirty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estacionario</a:t>
            </a:r>
            <a:r>
              <a:rPr sz="4141" b="1" u="sng" spc="-12" dirty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	</a:t>
            </a:r>
            <a:endParaRPr sz="414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59000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2692400" y="491417"/>
            <a:ext cx="13659556" cy="1003051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92183" rIns="0" bIns="0" rtlCol="0">
            <a:spAutoFit/>
          </a:bodyPr>
          <a:lstStyle/>
          <a:p>
            <a:pPr marL="663220">
              <a:spcBef>
                <a:spcPts val="2301"/>
              </a:spcBef>
            </a:pPr>
            <a:r>
              <a:rPr sz="4601" b="1" dirty="0">
                <a:latin typeface="Arial"/>
                <a:cs typeface="Arial"/>
              </a:rPr>
              <a:t>Protección</a:t>
            </a:r>
            <a:r>
              <a:rPr sz="4601" b="1" spc="-23" dirty="0">
                <a:latin typeface="Arial"/>
                <a:cs typeface="Arial"/>
              </a:rPr>
              <a:t> </a:t>
            </a:r>
            <a:r>
              <a:rPr sz="4601" b="1" dirty="0">
                <a:latin typeface="Arial"/>
                <a:cs typeface="Arial"/>
              </a:rPr>
              <a:t>LOF </a:t>
            </a:r>
            <a:r>
              <a:rPr sz="4601" b="1" spc="-12" dirty="0">
                <a:latin typeface="Arial"/>
                <a:cs typeface="Arial"/>
              </a:rPr>
              <a:t>Utilizando</a:t>
            </a:r>
            <a:r>
              <a:rPr sz="4601" b="1" dirty="0">
                <a:latin typeface="Arial"/>
                <a:cs typeface="Arial"/>
              </a:rPr>
              <a:t> un</a:t>
            </a:r>
            <a:r>
              <a:rPr sz="4601" b="1" spc="-12" dirty="0">
                <a:latin typeface="Arial"/>
                <a:cs typeface="Arial"/>
              </a:rPr>
              <a:t> Elemento</a:t>
            </a:r>
            <a:r>
              <a:rPr sz="4601" b="1" dirty="0">
                <a:latin typeface="Arial"/>
                <a:cs typeface="Arial"/>
              </a:rPr>
              <a:t> Mho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5000" y="1676400"/>
            <a:ext cx="9802139" cy="7666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59000" y="96774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2387600" y="364917"/>
            <a:ext cx="13659556" cy="165438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92183" rIns="0" bIns="0" rtlCol="0">
            <a:spAutoFit/>
          </a:bodyPr>
          <a:lstStyle/>
          <a:p>
            <a:pPr marL="2495111" marR="753792" indent="-1529498">
              <a:lnSpc>
                <a:spcPts val="5315"/>
              </a:lnSpc>
              <a:spcBef>
                <a:spcPts val="2301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 LOF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usando Elementos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Mho de </a:t>
            </a:r>
            <a:r>
              <a:rPr sz="4601" b="1" spc="-125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compensación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(Offset)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negativa</a:t>
            </a:r>
            <a:endParaRPr sz="4601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19614" y="1981200"/>
            <a:ext cx="10725208" cy="746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311400" y="94488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2463800" y="457200"/>
            <a:ext cx="13659556" cy="1462609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02264" rIns="0" bIns="0" rtlCol="0">
            <a:spAutoFit/>
          </a:bodyPr>
          <a:lstStyle/>
          <a:p>
            <a:pPr marL="971459" marR="847286" indent="-99337">
              <a:lnSpc>
                <a:spcPts val="5269"/>
              </a:lnSpc>
              <a:spcBef>
                <a:spcPts val="805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 LOF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usando Elementos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Mho de </a:t>
            </a:r>
            <a:r>
              <a:rPr sz="4601" b="1" spc="-125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compensación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(Offset)</a:t>
            </a:r>
            <a:r>
              <a:rPr sz="4601" b="1" spc="4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positiva</a:t>
            </a:r>
            <a:r>
              <a:rPr sz="4601" b="1" spc="4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y</a:t>
            </a:r>
            <a:r>
              <a:rPr sz="4601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negativa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35400" y="2146764"/>
            <a:ext cx="9982200" cy="7075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06600" y="94488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3665" y="794103"/>
            <a:ext cx="14490816" cy="161740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28561" rIns="0" bIns="0" rtlCol="0">
            <a:spAutoFit/>
          </a:bodyPr>
          <a:lstStyle/>
          <a:p>
            <a:pPr marL="953928" marR="96415" indent="-860434">
              <a:lnSpc>
                <a:spcPts val="5821"/>
              </a:lnSpc>
              <a:spcBef>
                <a:spcPts val="1012"/>
              </a:spcBef>
            </a:pPr>
            <a:r>
              <a:rPr sz="5062" spc="-12" dirty="0"/>
              <a:t>Posible</a:t>
            </a:r>
            <a:r>
              <a:rPr sz="5062" dirty="0"/>
              <a:t> </a:t>
            </a:r>
            <a:r>
              <a:rPr sz="5062" spc="-12" dirty="0"/>
              <a:t>daños</a:t>
            </a:r>
            <a:r>
              <a:rPr sz="5062" dirty="0"/>
              <a:t> </a:t>
            </a:r>
            <a:r>
              <a:rPr sz="5062" spc="-12" dirty="0"/>
              <a:t>del</a:t>
            </a:r>
            <a:r>
              <a:rPr sz="5062" dirty="0"/>
              <a:t> </a:t>
            </a:r>
            <a:r>
              <a:rPr sz="5062" spc="-12" dirty="0"/>
              <a:t>motor</a:t>
            </a:r>
            <a:r>
              <a:rPr sz="5062" dirty="0"/>
              <a:t> </a:t>
            </a:r>
            <a:r>
              <a:rPr sz="5062" spc="-12" dirty="0"/>
              <a:t>principal</a:t>
            </a:r>
            <a:r>
              <a:rPr sz="5062" spc="12" dirty="0"/>
              <a:t> </a:t>
            </a:r>
            <a:r>
              <a:rPr sz="5062" spc="-12" dirty="0"/>
              <a:t>(máquina</a:t>
            </a:r>
            <a:r>
              <a:rPr sz="5062" spc="12" dirty="0"/>
              <a:t> </a:t>
            </a:r>
            <a:r>
              <a:rPr sz="5062" spc="-12" dirty="0"/>
              <a:t>de </a:t>
            </a:r>
            <a:r>
              <a:rPr sz="5062" spc="-1369" dirty="0"/>
              <a:t> </a:t>
            </a:r>
            <a:r>
              <a:rPr sz="5062" spc="-12" dirty="0"/>
              <a:t>impulso) por Motorización del</a:t>
            </a:r>
            <a:r>
              <a:rPr sz="5062" dirty="0"/>
              <a:t> </a:t>
            </a:r>
            <a:r>
              <a:rPr sz="5062" spc="-12" dirty="0"/>
              <a:t>Generador</a:t>
            </a:r>
            <a:endParaRPr sz="5062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406400" y="2895600"/>
            <a:ext cx="24324051" cy="5585013"/>
          </a:xfrm>
          <a:prstGeom prst="rect">
            <a:avLst/>
          </a:prstGeom>
        </p:spPr>
        <p:txBody>
          <a:bodyPr vert="horz" wrap="square" lIns="0" tIns="75968" rIns="0" bIns="0" rtlCol="0">
            <a:spAutoFit/>
          </a:bodyPr>
          <a:lstStyle/>
          <a:p>
            <a:pPr marL="1289920" marR="13146" indent="-525901">
              <a:lnSpc>
                <a:spcPts val="5292"/>
              </a:lnSpc>
              <a:spcBef>
                <a:spcPts val="598"/>
              </a:spcBef>
              <a:buFont typeface="Wingdings"/>
              <a:buChar char=""/>
              <a:tabLst>
                <a:tab pos="1291381" algn="l"/>
              </a:tabLst>
            </a:pPr>
            <a:r>
              <a:rPr spc="-12" dirty="0"/>
              <a:t>Sobrecalentamiento</a:t>
            </a:r>
            <a:r>
              <a:rPr spc="46" dirty="0"/>
              <a:t> </a:t>
            </a:r>
            <a:r>
              <a:rPr dirty="0"/>
              <a:t>del</a:t>
            </a:r>
            <a:r>
              <a:rPr spc="12" dirty="0"/>
              <a:t> </a:t>
            </a:r>
            <a:r>
              <a:rPr dirty="0"/>
              <a:t>álabe</a:t>
            </a:r>
            <a:r>
              <a:rPr spc="46" dirty="0"/>
              <a:t> </a:t>
            </a:r>
            <a:r>
              <a:rPr dirty="0"/>
              <a:t>de</a:t>
            </a:r>
            <a:r>
              <a:rPr spc="35" dirty="0"/>
              <a:t> </a:t>
            </a:r>
            <a:r>
              <a:rPr dirty="0"/>
              <a:t>la</a:t>
            </a:r>
            <a:r>
              <a:rPr spc="46" dirty="0"/>
              <a:t> </a:t>
            </a:r>
            <a:r>
              <a:rPr dirty="0"/>
              <a:t>turbina</a:t>
            </a:r>
            <a:r>
              <a:rPr spc="35" dirty="0"/>
              <a:t> </a:t>
            </a:r>
            <a:r>
              <a:rPr dirty="0"/>
              <a:t>de </a:t>
            </a:r>
            <a:r>
              <a:rPr spc="-1254" dirty="0"/>
              <a:t> </a:t>
            </a:r>
            <a:r>
              <a:rPr spc="-12" dirty="0"/>
              <a:t>vapor</a:t>
            </a:r>
          </a:p>
          <a:p>
            <a:pPr marL="736263">
              <a:spcBef>
                <a:spcPts val="35"/>
              </a:spcBef>
              <a:buClr>
                <a:srgbClr val="00AF50"/>
              </a:buClr>
              <a:buFont typeface="Wingdings"/>
              <a:buChar char=""/>
            </a:pPr>
            <a:endParaRPr sz="4256" dirty="0"/>
          </a:p>
          <a:p>
            <a:pPr marL="1289920" indent="-525901">
              <a:buFont typeface="Wingdings"/>
              <a:buChar char=""/>
              <a:tabLst>
                <a:tab pos="1291381" algn="l"/>
              </a:tabLst>
            </a:pPr>
            <a:r>
              <a:rPr spc="-12" dirty="0"/>
              <a:t>Cavitación</a:t>
            </a:r>
            <a:r>
              <a:rPr spc="-23" dirty="0"/>
              <a:t> </a:t>
            </a:r>
            <a:r>
              <a:rPr dirty="0"/>
              <a:t>de álabes de turbinas</a:t>
            </a:r>
            <a:r>
              <a:rPr spc="-12" dirty="0"/>
              <a:t> hidráulicas</a:t>
            </a:r>
          </a:p>
          <a:p>
            <a:pPr marL="736263">
              <a:spcBef>
                <a:spcPts val="35"/>
              </a:spcBef>
              <a:buClr>
                <a:srgbClr val="00AF50"/>
              </a:buClr>
              <a:buFont typeface="Wingdings"/>
              <a:buChar char=""/>
            </a:pPr>
            <a:endParaRPr sz="4371" dirty="0"/>
          </a:p>
          <a:p>
            <a:pPr marL="1289920" indent="-525901">
              <a:buFont typeface="Wingdings"/>
              <a:buChar char=""/>
              <a:tabLst>
                <a:tab pos="1291381" algn="l"/>
              </a:tabLst>
            </a:pPr>
            <a:r>
              <a:rPr spc="-12" dirty="0"/>
              <a:t>Daños</a:t>
            </a:r>
            <a:r>
              <a:rPr dirty="0"/>
              <a:t> en </a:t>
            </a:r>
            <a:r>
              <a:rPr spc="-12" dirty="0"/>
              <a:t>rodamientos</a:t>
            </a:r>
            <a:r>
              <a:rPr spc="23" dirty="0"/>
              <a:t> </a:t>
            </a:r>
            <a:r>
              <a:rPr spc="-23" dirty="0"/>
              <a:t>de</a:t>
            </a:r>
            <a:r>
              <a:rPr spc="-12" dirty="0"/>
              <a:t> </a:t>
            </a:r>
            <a:r>
              <a:rPr dirty="0"/>
              <a:t>turbinas </a:t>
            </a:r>
            <a:r>
              <a:rPr spc="-23" dirty="0"/>
              <a:t>de</a:t>
            </a:r>
            <a:r>
              <a:rPr dirty="0"/>
              <a:t> gas</a:t>
            </a:r>
          </a:p>
          <a:p>
            <a:pPr marL="736263">
              <a:spcBef>
                <a:spcPts val="35"/>
              </a:spcBef>
              <a:buClr>
                <a:srgbClr val="00AF50"/>
              </a:buClr>
              <a:buFont typeface="Wingdings"/>
              <a:buChar char=""/>
            </a:pPr>
            <a:endParaRPr sz="4716" dirty="0"/>
          </a:p>
          <a:p>
            <a:pPr marL="1289920" marR="11688" indent="-525901">
              <a:lnSpc>
                <a:spcPts val="5269"/>
              </a:lnSpc>
              <a:spcBef>
                <a:spcPts val="12"/>
              </a:spcBef>
              <a:buFont typeface="Wingdings"/>
              <a:buChar char=""/>
              <a:tabLst>
                <a:tab pos="1291381" algn="l"/>
              </a:tabLst>
            </a:pPr>
            <a:r>
              <a:rPr dirty="0"/>
              <a:t>Peligro</a:t>
            </a:r>
            <a:r>
              <a:rPr spc="955" dirty="0"/>
              <a:t> </a:t>
            </a:r>
            <a:r>
              <a:rPr dirty="0"/>
              <a:t>de</a:t>
            </a:r>
            <a:r>
              <a:rPr spc="978" dirty="0"/>
              <a:t> </a:t>
            </a:r>
            <a:r>
              <a:rPr spc="-12" dirty="0"/>
              <a:t>explosión</a:t>
            </a:r>
            <a:r>
              <a:rPr spc="989" dirty="0"/>
              <a:t> </a:t>
            </a:r>
            <a:r>
              <a:rPr dirty="0"/>
              <a:t>en</a:t>
            </a:r>
            <a:r>
              <a:rPr spc="955" dirty="0"/>
              <a:t> </a:t>
            </a:r>
            <a:r>
              <a:rPr dirty="0"/>
              <a:t>motores</a:t>
            </a:r>
            <a:r>
              <a:rPr spc="955" dirty="0"/>
              <a:t> </a:t>
            </a:r>
            <a:r>
              <a:rPr dirty="0"/>
              <a:t>Diesel</a:t>
            </a:r>
            <a:r>
              <a:rPr spc="955" dirty="0"/>
              <a:t> </a:t>
            </a:r>
            <a:endParaRPr lang="es-AR" spc="955" dirty="0" smtClean="0"/>
          </a:p>
          <a:p>
            <a:pPr marL="764019" marR="11688">
              <a:lnSpc>
                <a:spcPts val="5269"/>
              </a:lnSpc>
              <a:spcBef>
                <a:spcPts val="12"/>
              </a:spcBef>
              <a:tabLst>
                <a:tab pos="1291381" algn="l"/>
              </a:tabLst>
            </a:pPr>
            <a:r>
              <a:rPr lang="es-AR" spc="955" dirty="0"/>
              <a:t> </a:t>
            </a:r>
            <a:r>
              <a:rPr lang="es-AR" spc="955" dirty="0" smtClean="0"/>
              <a:t> </a:t>
            </a:r>
            <a:r>
              <a:rPr dirty="0" err="1" smtClean="0"/>
              <a:t>por</a:t>
            </a:r>
            <a:r>
              <a:rPr dirty="0" smtClean="0"/>
              <a:t> </a:t>
            </a:r>
            <a:r>
              <a:rPr spc="-1242" dirty="0" smtClean="0"/>
              <a:t> </a:t>
            </a:r>
            <a:r>
              <a:rPr dirty="0"/>
              <a:t>combustible</a:t>
            </a:r>
            <a:r>
              <a:rPr spc="-35" dirty="0"/>
              <a:t> </a:t>
            </a:r>
            <a:r>
              <a:rPr spc="-12" dirty="0"/>
              <a:t>sin</a:t>
            </a:r>
            <a:r>
              <a:rPr dirty="0"/>
              <a:t> quemar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701800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1930400" y="609600"/>
            <a:ext cx="13659556" cy="81865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09569" rIns="0" bIns="0" rtlCol="0">
            <a:spAutoFit/>
          </a:bodyPr>
          <a:lstStyle/>
          <a:p>
            <a:pPr marL="8766" algn="ctr">
              <a:spcBef>
                <a:spcPts val="863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Elemento</a:t>
            </a:r>
            <a:r>
              <a:rPr sz="4601" b="1" spc="-4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-69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Potencia</a:t>
            </a:r>
            <a:r>
              <a:rPr sz="4601" b="1" spc="-69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Direccional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17029" y="1905000"/>
            <a:ext cx="7517370" cy="7382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296556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2159000" y="1143000"/>
            <a:ext cx="13659556" cy="724241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6070" rIns="0" bIns="0" rtlCol="0">
            <a:spAutoFit/>
          </a:bodyPr>
          <a:lstStyle/>
          <a:p>
            <a:pPr marR="673447" algn="ctr">
              <a:spcBef>
                <a:spcPts val="127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-8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contra</a:t>
            </a:r>
            <a:r>
              <a:rPr sz="4601" b="1" spc="-69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sobreexcitación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64400" y="2782431"/>
            <a:ext cx="2622030" cy="123066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16000" y="4267200"/>
            <a:ext cx="14400239" cy="5003697"/>
          </a:xfrm>
          <a:prstGeom prst="rect">
            <a:avLst/>
          </a:prstGeom>
        </p:spPr>
        <p:txBody>
          <a:bodyPr vert="horz" wrap="square" lIns="0" tIns="65741" rIns="0" bIns="0" rtlCol="0">
            <a:spAutoFit/>
          </a:bodyPr>
          <a:lstStyle/>
          <a:p>
            <a:pPr marL="2132825" marR="16070" indent="-525901">
              <a:lnSpc>
                <a:spcPts val="4231"/>
              </a:lnSpc>
              <a:spcBef>
                <a:spcPts val="518"/>
              </a:spcBef>
              <a:buFont typeface="Symbol"/>
              <a:buChar char=""/>
              <a:tabLst>
                <a:tab pos="2132825" algn="l"/>
                <a:tab pos="2134286" algn="l"/>
                <a:tab pos="3047309" algn="l"/>
                <a:tab pos="6978423" algn="l"/>
                <a:tab pos="8804473" algn="l"/>
                <a:tab pos="10836497" algn="l"/>
                <a:tab pos="11599055" algn="l"/>
                <a:tab pos="13764018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La	</a:t>
            </a:r>
            <a:r>
              <a:rPr sz="3681" b="1" spc="12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b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re</a:t>
            </a:r>
            <a:r>
              <a:rPr sz="3681" b="1" spc="12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xcit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ción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urre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12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uando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12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rel</a:t>
            </a:r>
            <a:r>
              <a:rPr sz="3681" b="1" spc="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ción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V</a:t>
            </a:r>
            <a:r>
              <a:rPr sz="3681" b="1" spc="12" dirty="0">
                <a:solidFill>
                  <a:srgbClr val="00AF50"/>
                </a:solidFill>
                <a:latin typeface="Arial"/>
                <a:cs typeface="Arial"/>
              </a:rPr>
              <a:t>/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f  excede</a:t>
            </a:r>
            <a:r>
              <a:rPr sz="368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1.05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81"/>
              </a:spcBef>
              <a:buClr>
                <a:srgbClr val="00AF50"/>
              </a:buClr>
              <a:buFont typeface="Symbol"/>
              <a:buChar char=""/>
            </a:pPr>
            <a:endParaRPr sz="3566" dirty="0">
              <a:latin typeface="Arial"/>
              <a:cs typeface="Arial"/>
            </a:endParaRPr>
          </a:p>
          <a:p>
            <a:pPr marL="2132825" indent="-527362">
              <a:buFont typeface="Symbol"/>
              <a:buChar char=""/>
              <a:tabLst>
                <a:tab pos="2132825" algn="l"/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Causa el</a:t>
            </a:r>
            <a:r>
              <a:rPr sz="368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calentamiento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generador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104"/>
              </a:spcBef>
              <a:buClr>
                <a:srgbClr val="00AF50"/>
              </a:buClr>
              <a:buFont typeface="Symbol"/>
              <a:buChar char=""/>
            </a:pPr>
            <a:endParaRPr sz="3911" dirty="0">
              <a:latin typeface="Arial"/>
              <a:cs typeface="Arial"/>
            </a:endParaRPr>
          </a:p>
          <a:p>
            <a:pPr marL="2132825" marR="11688" indent="-525901">
              <a:lnSpc>
                <a:spcPts val="4231"/>
              </a:lnSpc>
              <a:spcBef>
                <a:spcPts val="12"/>
              </a:spcBef>
              <a:buFont typeface="Symbol"/>
              <a:buChar char=""/>
              <a:tabLst>
                <a:tab pos="2132825" algn="l"/>
                <a:tab pos="2134286" algn="l"/>
                <a:tab pos="3022476" algn="l"/>
                <a:tab pos="5761546" algn="l"/>
                <a:tab pos="6651197" algn="l"/>
                <a:tab pos="9179908" algn="l"/>
                <a:tab pos="10354420" algn="l"/>
                <a:tab pos="11790425" algn="l"/>
                <a:tab pos="13980222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La	pr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tecc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ón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Volt/He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3681" b="1" spc="-23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z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(24)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be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sparar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el  generador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115"/>
              </a:spcBef>
            </a:pPr>
            <a:endParaRPr sz="4026" dirty="0">
              <a:latin typeface="Arial"/>
              <a:cs typeface="Arial"/>
            </a:endParaRPr>
          </a:p>
          <a:p>
            <a:pPr marL="29217" marR="58433" algn="just">
              <a:lnSpc>
                <a:spcPct val="95600"/>
              </a:lnSpc>
              <a:spcBef>
                <a:spcPts val="12"/>
              </a:spcBef>
            </a:pPr>
            <a:endParaRPr sz="276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82800" y="94488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2921000" y="579902"/>
            <a:ext cx="12198641" cy="12036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90867" rIns="0" bIns="0" rtlCol="0">
            <a:spAutoFit/>
          </a:bodyPr>
          <a:lstStyle/>
          <a:p>
            <a:pPr marL="1317678">
              <a:spcBef>
                <a:spcPts val="3865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-8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contra</a:t>
            </a:r>
            <a:r>
              <a:rPr sz="4601" b="1" spc="-69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sobreexcitación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7983" y="2514600"/>
            <a:ext cx="10774580" cy="6737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82800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88349" y="766120"/>
            <a:ext cx="12433848" cy="130266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48501" rIns="0" bIns="0" rtlCol="0">
            <a:spAutoFit/>
          </a:bodyPr>
          <a:lstStyle/>
          <a:p>
            <a:pPr marL="1075175">
              <a:spcBef>
                <a:spcPts val="3532"/>
              </a:spcBef>
            </a:pPr>
            <a:r>
              <a:rPr spc="-12" dirty="0"/>
              <a:t>Protección</a:t>
            </a:r>
            <a:r>
              <a:rPr spc="12" dirty="0"/>
              <a:t> </a:t>
            </a:r>
            <a:r>
              <a:rPr spc="-12" dirty="0"/>
              <a:t>contra</a:t>
            </a:r>
            <a:r>
              <a:rPr spc="12" dirty="0"/>
              <a:t> </a:t>
            </a:r>
            <a:r>
              <a:rPr spc="-12" dirty="0"/>
              <a:t>Sobretensión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85273" y="2286000"/>
            <a:ext cx="15240000" cy="6804570"/>
          </a:xfrm>
          <a:prstGeom prst="rect">
            <a:avLst/>
          </a:prstGeom>
        </p:spPr>
        <p:txBody>
          <a:bodyPr vert="horz" wrap="square" lIns="0" tIns="61356" rIns="0" bIns="0" rtlCol="0">
            <a:spAutoFit/>
          </a:bodyPr>
          <a:lstStyle/>
          <a:p>
            <a:pPr marL="652996" marR="18990" indent="-625238" algn="just">
              <a:lnSpc>
                <a:spcPct val="95700"/>
              </a:lnSpc>
              <a:spcBef>
                <a:spcPts val="481"/>
              </a:spcBef>
              <a:buFont typeface="Courier New"/>
              <a:buChar char="o"/>
              <a:tabLst>
                <a:tab pos="654455" algn="l"/>
                <a:tab pos="6288908" algn="l"/>
                <a:tab pos="9461850" algn="l"/>
              </a:tabLst>
            </a:pP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4400" b="1" spc="133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sobretensión</a:t>
            </a:r>
            <a:r>
              <a:rPr sz="4400" b="1" spc="13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ocurre</a:t>
            </a:r>
            <a:r>
              <a:rPr sz="4400" b="1" spc="13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con</a:t>
            </a:r>
            <a:r>
              <a:rPr sz="4400" b="1" spc="13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mayor </a:t>
            </a:r>
            <a:r>
              <a:rPr sz="4400" b="1" spc="-13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frecuen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ia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en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generad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res  hidroeléctricos</a:t>
            </a:r>
            <a:endParaRPr sz="4400" dirty="0">
              <a:latin typeface="Arial"/>
              <a:cs typeface="Arial"/>
            </a:endParaRPr>
          </a:p>
          <a:p>
            <a:pPr>
              <a:spcBef>
                <a:spcPts val="12"/>
              </a:spcBef>
              <a:buClr>
                <a:srgbClr val="00AF50"/>
              </a:buClr>
              <a:buFont typeface="Courier New"/>
              <a:buChar char="o"/>
            </a:pPr>
            <a:endParaRPr sz="4400" dirty="0">
              <a:latin typeface="Arial"/>
              <a:cs typeface="Arial"/>
            </a:endParaRPr>
          </a:p>
          <a:p>
            <a:pPr marL="652996" indent="-625238">
              <a:buFont typeface="Courier New"/>
              <a:buChar char="o"/>
              <a:tabLst>
                <a:tab pos="654455" algn="l"/>
              </a:tabLst>
            </a:pP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contra Sobretensión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(59)</a:t>
            </a:r>
            <a:endParaRPr sz="4400" dirty="0">
              <a:latin typeface="Arial"/>
              <a:cs typeface="Arial"/>
            </a:endParaRPr>
          </a:p>
          <a:p>
            <a:pPr>
              <a:spcBef>
                <a:spcPts val="81"/>
              </a:spcBef>
              <a:buClr>
                <a:srgbClr val="00AF50"/>
              </a:buClr>
              <a:buFont typeface="Courier New"/>
              <a:buChar char="o"/>
            </a:pPr>
            <a:endParaRPr sz="4400" dirty="0">
              <a:latin typeface="Arial"/>
              <a:cs typeface="Arial"/>
            </a:endParaRPr>
          </a:p>
          <a:p>
            <a:pPr marL="2131362" marR="20453" lvl="1" indent="-525901" algn="just">
              <a:lnSpc>
                <a:spcPct val="101400"/>
              </a:lnSpc>
              <a:buFont typeface="Courier New"/>
              <a:buChar char="o"/>
              <a:tabLst>
                <a:tab pos="2132825" algn="l"/>
              </a:tabLst>
            </a:pP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Elemento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instantáneo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fijado</a:t>
            </a:r>
            <a:r>
              <a:rPr sz="4400" b="1" spc="139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en </a:t>
            </a:r>
            <a:r>
              <a:rPr sz="4400" b="1" spc="-1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23" dirty="0">
                <a:solidFill>
                  <a:srgbClr val="FF0000"/>
                </a:solidFill>
                <a:latin typeface="Arial"/>
                <a:cs typeface="Arial"/>
              </a:rPr>
              <a:t>130</a:t>
            </a:r>
            <a:r>
              <a:rPr sz="4400" b="1" spc="-23" dirty="0">
                <a:solidFill>
                  <a:srgbClr val="FF0000"/>
                </a:solidFill>
                <a:latin typeface="Ebrima"/>
                <a:cs typeface="Ebrima"/>
              </a:rPr>
              <a:t>%</a:t>
            </a:r>
            <a:r>
              <a:rPr sz="4400" b="1" spc="-12" dirty="0">
                <a:solidFill>
                  <a:srgbClr val="FF0000"/>
                </a:solidFill>
                <a:latin typeface="Ebrima"/>
                <a:cs typeface="Ebrima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4400" b="1" spc="-23" dirty="0">
                <a:solidFill>
                  <a:srgbClr val="FF0000"/>
                </a:solidFill>
                <a:latin typeface="Arial"/>
                <a:cs typeface="Arial"/>
              </a:rPr>
              <a:t>150</a:t>
            </a:r>
            <a:r>
              <a:rPr sz="4400" b="1" spc="-23" dirty="0">
                <a:solidFill>
                  <a:srgbClr val="FF0000"/>
                </a:solidFill>
                <a:latin typeface="Ebrima"/>
                <a:cs typeface="Ebrima"/>
              </a:rPr>
              <a:t>%</a:t>
            </a:r>
            <a:r>
              <a:rPr sz="4400" b="1" dirty="0">
                <a:solidFill>
                  <a:srgbClr val="FF0000"/>
                </a:solidFill>
                <a:latin typeface="Ebrima"/>
                <a:cs typeface="Ebrima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la tensión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nominal</a:t>
            </a:r>
            <a:endParaRPr sz="4400" dirty="0">
              <a:latin typeface="Arial"/>
              <a:cs typeface="Arial"/>
            </a:endParaRPr>
          </a:p>
          <a:p>
            <a:pPr lvl="1">
              <a:spcBef>
                <a:spcPts val="104"/>
              </a:spcBef>
              <a:buClr>
                <a:srgbClr val="FF0000"/>
              </a:buClr>
              <a:buFont typeface="Courier New"/>
              <a:buChar char="o"/>
            </a:pPr>
            <a:endParaRPr sz="4400" dirty="0">
              <a:latin typeface="Arial"/>
              <a:cs typeface="Arial"/>
            </a:endParaRPr>
          </a:p>
          <a:p>
            <a:pPr marL="2131362" marR="11688" lvl="1" indent="-525901" algn="just">
              <a:lnSpc>
                <a:spcPct val="99100"/>
              </a:lnSpc>
              <a:buFont typeface="Courier New"/>
              <a:buChar char="o"/>
              <a:tabLst>
                <a:tab pos="2132825" algn="l"/>
              </a:tabLst>
            </a:pP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Elemento de retardo establecido en 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aproximadamente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110</a:t>
            </a:r>
            <a:r>
              <a:rPr sz="4400" b="1" spc="-12" dirty="0">
                <a:solidFill>
                  <a:srgbClr val="FF0000"/>
                </a:solidFill>
                <a:latin typeface="Ebrima"/>
                <a:cs typeface="Ebrima"/>
              </a:rPr>
              <a:t>%</a:t>
            </a:r>
            <a:r>
              <a:rPr sz="4400" b="1" dirty="0">
                <a:solidFill>
                  <a:srgbClr val="FF0000"/>
                </a:solidFill>
                <a:latin typeface="Ebrima"/>
                <a:cs typeface="Ebrima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la </a:t>
            </a:r>
            <a:r>
              <a:rPr sz="4400" b="1" spc="-1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tensión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 nominal</a:t>
            </a:r>
            <a:endParaRPr sz="4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2032000" y="1646580"/>
            <a:ext cx="13644946" cy="7868962"/>
            <a:chOff x="872187" y="3563024"/>
            <a:chExt cx="5930900" cy="3420316"/>
          </a:xfrm>
        </p:grpSpPr>
        <p:sp>
          <p:nvSpPr>
            <p:cNvPr id="3" name="object 3"/>
            <p:cNvSpPr/>
            <p:nvPr/>
          </p:nvSpPr>
          <p:spPr>
            <a:xfrm>
              <a:off x="872187" y="6983340"/>
              <a:ext cx="5930900" cy="0"/>
            </a:xfrm>
            <a:custGeom>
              <a:avLst/>
              <a:gdLst/>
              <a:ahLst/>
              <a:cxnLst/>
              <a:rect l="l" t="t" r="r" b="b"/>
              <a:pathLst>
                <a:path w="5930900">
                  <a:moveTo>
                    <a:pt x="0" y="0"/>
                  </a:moveTo>
                  <a:lnTo>
                    <a:pt x="5930899" y="0"/>
                  </a:lnTo>
                </a:path>
              </a:pathLst>
            </a:custGeom>
            <a:ln w="119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4141"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2187" y="3563024"/>
              <a:ext cx="5425109" cy="342031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197813" y="609600"/>
            <a:ext cx="13313319" cy="103698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25784" rIns="0" bIns="0" rtlCol="0">
            <a:spAutoFit/>
          </a:bodyPr>
          <a:lstStyle/>
          <a:p>
            <a:pPr marL="797618">
              <a:spcBef>
                <a:spcPts val="2565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contra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Frecuencias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Anormales</a:t>
            </a:r>
            <a:endParaRPr sz="4601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59000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2588841" y="545957"/>
            <a:ext cx="13181836" cy="76849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59895" rIns="0" bIns="0" rtlCol="0">
            <a:spAutoFit/>
          </a:bodyPr>
          <a:lstStyle/>
          <a:p>
            <a:pPr marR="470390" algn="ctr">
              <a:spcBef>
                <a:spcPts val="469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-8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-5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Respaldo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78200" y="1314450"/>
            <a:ext cx="11277600" cy="8058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082800" y="95250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2540000" y="609600"/>
            <a:ext cx="13659556" cy="786219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47552" rIns="0" bIns="0" rtlCol="0">
            <a:spAutoFit/>
          </a:bodyPr>
          <a:lstStyle/>
          <a:p>
            <a:pPr marR="676369" algn="ctr">
              <a:spcBef>
                <a:spcPts val="1162"/>
              </a:spcBef>
            </a:pPr>
            <a:r>
              <a:rPr sz="4141" b="1" spc="-12" dirty="0">
                <a:solidFill>
                  <a:srgbClr val="006FC0"/>
                </a:solidFill>
                <a:latin typeface="Arial"/>
                <a:cs typeface="Arial"/>
              </a:rPr>
              <a:t>Sobrecorriente </a:t>
            </a:r>
            <a:r>
              <a:rPr sz="4141" b="1" dirty="0">
                <a:solidFill>
                  <a:srgbClr val="006FC0"/>
                </a:solidFill>
                <a:latin typeface="Arial"/>
                <a:cs typeface="Arial"/>
              </a:rPr>
              <a:t>Restringido</a:t>
            </a:r>
            <a:r>
              <a:rPr sz="4141" b="1" spc="-4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6FC0"/>
                </a:solidFill>
                <a:latin typeface="Arial"/>
                <a:cs typeface="Arial"/>
              </a:rPr>
              <a:t>por </a:t>
            </a:r>
            <a:r>
              <a:rPr sz="4141" b="1" spc="-12" dirty="0">
                <a:solidFill>
                  <a:srgbClr val="006FC0"/>
                </a:solidFill>
                <a:latin typeface="Arial"/>
                <a:cs typeface="Arial"/>
              </a:rPr>
              <a:t>Tensión</a:t>
            </a:r>
            <a:endParaRPr sz="414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1978" y="1613608"/>
            <a:ext cx="10515600" cy="7693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17881600" cy="1004411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159000" y="9448800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3" name="object 3"/>
          <p:cNvSpPr txBox="1"/>
          <p:nvPr/>
        </p:nvSpPr>
        <p:spPr>
          <a:xfrm>
            <a:off x="2159000" y="559853"/>
            <a:ext cx="13659556" cy="79652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87655" rIns="0" bIns="0" rtlCol="0">
            <a:spAutoFit/>
          </a:bodyPr>
          <a:lstStyle/>
          <a:p>
            <a:pPr marL="632543">
              <a:spcBef>
                <a:spcPts val="690"/>
              </a:spcBef>
            </a:pP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Característica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de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Elemento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Mho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Distancia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4588" y="1600200"/>
            <a:ext cx="10033769" cy="7646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o 32"/>
          <p:cNvGrpSpPr/>
          <p:nvPr/>
        </p:nvGrpSpPr>
        <p:grpSpPr>
          <a:xfrm>
            <a:off x="0" y="0"/>
            <a:ext cx="17881600" cy="10058400"/>
            <a:chOff x="0" y="0"/>
            <a:chExt cx="12192000" cy="6927850"/>
          </a:xfrm>
        </p:grpSpPr>
        <p:pic>
          <p:nvPicPr>
            <p:cNvPr id="18" name="Imagen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92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ángulo 18"/>
            <p:cNvSpPr/>
            <p:nvPr/>
          </p:nvSpPr>
          <p:spPr>
            <a:xfrm>
              <a:off x="157655" y="153165"/>
              <a:ext cx="11876690" cy="6621517"/>
            </a:xfrm>
            <a:prstGeom prst="rect">
              <a:avLst/>
            </a:prstGeom>
            <a:solidFill>
              <a:srgbClr val="00436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grpSp>
          <p:nvGrpSpPr>
            <p:cNvPr id="20" name="Grupo 12"/>
            <p:cNvGrpSpPr>
              <a:grpSpLocks/>
            </p:cNvGrpSpPr>
            <p:nvPr/>
          </p:nvGrpSpPr>
          <p:grpSpPr bwMode="auto">
            <a:xfrm>
              <a:off x="9133489" y="5005631"/>
              <a:ext cx="1902373" cy="1588977"/>
              <a:chOff x="5038253" y="4064744"/>
              <a:chExt cx="1930105" cy="1799301"/>
            </a:xfrm>
          </p:grpSpPr>
          <p:pic>
            <p:nvPicPr>
              <p:cNvPr id="21" name="Imagen 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91869" y="4064744"/>
                <a:ext cx="405041" cy="4050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Imagen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8253" y="4955684"/>
                <a:ext cx="498464" cy="498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Imagen 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91869" y="4524463"/>
                <a:ext cx="420675" cy="420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CuadroTexto 18"/>
              <p:cNvSpPr txBox="1">
                <a:spLocks noChangeArrowheads="1"/>
              </p:cNvSpPr>
              <p:nvPr/>
            </p:nvSpPr>
            <p:spPr bwMode="auto">
              <a:xfrm>
                <a:off x="5472029" y="4536201"/>
                <a:ext cx="1471448" cy="374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s-EC" altLang="es-EC" sz="1200" dirty="0">
                    <a:solidFill>
                      <a:schemeClr val="bg1"/>
                    </a:solidFill>
                  </a:rPr>
                  <a:t>@CIMALOJA</a:t>
                </a:r>
              </a:p>
            </p:txBody>
          </p:sp>
          <p:sp>
            <p:nvSpPr>
              <p:cNvPr id="25" name="CuadroTexto 19"/>
              <p:cNvSpPr txBox="1">
                <a:spLocks noChangeArrowheads="1"/>
              </p:cNvSpPr>
              <p:nvPr/>
            </p:nvSpPr>
            <p:spPr bwMode="auto">
              <a:xfrm>
                <a:off x="5496910" y="4992452"/>
                <a:ext cx="1471448" cy="374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s-EC" altLang="es-EC" sz="1200" dirty="0">
                    <a:solidFill>
                      <a:schemeClr val="bg1"/>
                    </a:solidFill>
                  </a:rPr>
                  <a:t>@CIMALOJA</a:t>
                </a:r>
              </a:p>
            </p:txBody>
          </p:sp>
          <p:pic>
            <p:nvPicPr>
              <p:cNvPr id="26" name="Picture 16" descr="Resultado de imagen para icono linkedin 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2919" y="5454148"/>
                <a:ext cx="430645" cy="4098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CuadroTexto 24"/>
              <p:cNvSpPr txBox="1">
                <a:spLocks noChangeArrowheads="1"/>
              </p:cNvSpPr>
              <p:nvPr/>
            </p:nvSpPr>
            <p:spPr bwMode="auto">
              <a:xfrm>
                <a:off x="5454323" y="5411966"/>
                <a:ext cx="1471448" cy="374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s-EC" altLang="es-EC" sz="1200" dirty="0">
                    <a:solidFill>
                      <a:schemeClr val="bg1"/>
                    </a:solidFill>
                  </a:rPr>
                  <a:t>@CIMAUTPL</a:t>
                </a:r>
              </a:p>
            </p:txBody>
          </p:sp>
        </p:grpSp>
        <p:sp>
          <p:nvSpPr>
            <p:cNvPr id="28" name="CuadroTexto 27"/>
            <p:cNvSpPr txBox="1"/>
            <p:nvPr/>
          </p:nvSpPr>
          <p:spPr>
            <a:xfrm>
              <a:off x="9548415" y="5005631"/>
              <a:ext cx="1927944" cy="276999"/>
            </a:xfrm>
            <a:prstGeom prst="rect">
              <a:avLst/>
            </a:prstGeom>
            <a:solidFill>
              <a:srgbClr val="004365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EC" altLang="es-EC" sz="1200" dirty="0">
                  <a:solidFill>
                    <a:schemeClr val="bg1"/>
                  </a:solidFill>
                </a:rPr>
                <a:t>@CIMAUTPL/ @ESCOPUTPL</a:t>
              </a:r>
            </a:p>
          </p:txBody>
        </p:sp>
        <p:pic>
          <p:nvPicPr>
            <p:cNvPr id="29" name="Imagen 2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6661" y="3183136"/>
              <a:ext cx="3584583" cy="1447192"/>
            </a:xfrm>
            <a:prstGeom prst="rect">
              <a:avLst/>
            </a:prstGeom>
          </p:spPr>
        </p:pic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238" y="461038"/>
              <a:ext cx="3535986" cy="2414225"/>
            </a:xfrm>
            <a:prstGeom prst="rect">
              <a:avLst/>
            </a:prstGeom>
          </p:spPr>
        </p:pic>
        <p:pic>
          <p:nvPicPr>
            <p:cNvPr id="31" name="Imagen 3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4858" y="980712"/>
              <a:ext cx="3101092" cy="1585446"/>
            </a:xfrm>
            <a:prstGeom prst="rect">
              <a:avLst/>
            </a:prstGeom>
          </p:spPr>
        </p:pic>
        <p:sp>
          <p:nvSpPr>
            <p:cNvPr id="32" name="CuadroTexto 31"/>
            <p:cNvSpPr txBox="1"/>
            <p:nvPr/>
          </p:nvSpPr>
          <p:spPr>
            <a:xfrm>
              <a:off x="5387703" y="2752969"/>
              <a:ext cx="20601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sz="1200" dirty="0">
                  <a:solidFill>
                    <a:schemeClr val="bg1"/>
                  </a:solidFill>
                </a:rPr>
                <a:t>Administrados por: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295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</TotalTime>
  <Words>1000</Words>
  <Application>Microsoft Office PowerPoint</Application>
  <PresentationFormat>Personalizado</PresentationFormat>
  <Paragraphs>230</Paragraphs>
  <Slides>75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4" baseType="lpstr">
      <vt:lpstr>Arial</vt:lpstr>
      <vt:lpstr>Calibri</vt:lpstr>
      <vt:lpstr>Courier New</vt:lpstr>
      <vt:lpstr>Ebrima</vt:lpstr>
      <vt:lpstr>Microsoft Sans Serif</vt:lpstr>
      <vt:lpstr>Symbol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Componentes principales del  generador</vt:lpstr>
      <vt:lpstr>Presentación de PowerPoint</vt:lpstr>
      <vt:lpstr>Presentación de PowerPoint</vt:lpstr>
      <vt:lpstr>Presentación de PowerPoint</vt:lpstr>
      <vt:lpstr>DISEÑO DEL ROTOR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 qué Conectar a Tierra el Generador ?</vt:lpstr>
      <vt:lpstr>Conexión a tierra de alta resistencia</vt:lpstr>
      <vt:lpstr>Conexión a tierra de baja resistencia</vt:lpstr>
      <vt:lpstr>Presentación de PowerPoint</vt:lpstr>
      <vt:lpstr>Protección contra fallas del generador</vt:lpstr>
      <vt:lpstr>Protección de falla de fase del estator</vt:lpstr>
      <vt:lpstr>Presentación de PowerPoint</vt:lpstr>
      <vt:lpstr>Característica de pendiente variable  o doble</vt:lpstr>
      <vt:lpstr>Presentación de PowerPoint</vt:lpstr>
      <vt:lpstr>Presentación de PowerPoint</vt:lpstr>
      <vt:lpstr>Presentación de PowerPoint</vt:lpstr>
      <vt:lpstr>Presentación de PowerPoint</vt:lpstr>
      <vt:lpstr>Protección de falla a tierra del estator</vt:lpstr>
      <vt:lpstr>Falla a tierra en generador puesto a tierra  a través de alta impedancia</vt:lpstr>
      <vt:lpstr>Presentación de PowerPoint</vt:lpstr>
      <vt:lpstr>Presentación de PowerPoint</vt:lpstr>
      <vt:lpstr>Distribución Típica de Tensión  de Tercer Armónico del Generador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Método de inyección de conmutación de CC</vt:lpstr>
      <vt:lpstr>Presentación de PowerPoint</vt:lpstr>
      <vt:lpstr>Presentación de PowerPoint</vt:lpstr>
      <vt:lpstr> Protección contra Operación Anormal del  Generador</vt:lpstr>
      <vt:lpstr>Presentación de PowerPoint</vt:lpstr>
      <vt:lpstr>Presentación de PowerPoint</vt:lpstr>
      <vt:lpstr>Presentación de PowerPoint</vt:lpstr>
      <vt:lpstr>Presentación de PowerPoint</vt:lpstr>
      <vt:lpstr>Desbalance de Corrientes del Generador</vt:lpstr>
      <vt:lpstr>Capacidad de Corriente de Secuencia Negativa</vt:lpstr>
      <vt:lpstr>Capacidad de corriente de secuencia negativa</vt:lpstr>
      <vt:lpstr>Presentación de PowerPoint</vt:lpstr>
      <vt:lpstr>Presentación de PowerPoint</vt:lpstr>
      <vt:lpstr>Efectos de la pérdida de campo</vt:lpstr>
      <vt:lpstr>Presentación de PowerPoint</vt:lpstr>
      <vt:lpstr>Presentación de PowerPoint</vt:lpstr>
      <vt:lpstr>Presentación de PowerPoint</vt:lpstr>
      <vt:lpstr>Presentación de PowerPoint</vt:lpstr>
      <vt:lpstr>Posible daños del motor principal (máquina de  impulso) por Motorización del Generador</vt:lpstr>
      <vt:lpstr>Presentación de PowerPoint</vt:lpstr>
      <vt:lpstr>Presentación de PowerPoint</vt:lpstr>
      <vt:lpstr>Presentación de PowerPoint</vt:lpstr>
      <vt:lpstr>Presentación de PowerPoint</vt:lpstr>
      <vt:lpstr>Protección contra Sobretensión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PROTECCIÓN DE  GENERADORES</dc:title>
  <dc:creator>USER</dc:creator>
  <cp:lastModifiedBy>Cuenta Microsoft</cp:lastModifiedBy>
  <cp:revision>68</cp:revision>
  <dcterms:created xsi:type="dcterms:W3CDTF">2021-06-27T14:00:01Z</dcterms:created>
  <dcterms:modified xsi:type="dcterms:W3CDTF">2021-06-28T01:18:27Z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2021-06-26T00:00:00Z</vt:filetime>
  </property>
  <property fmtid="{D5CDD505-2E9C-101B-9397-08002B2CF9AE}" pid="3" name="Creator">
    <vt:lpwstr>Microsoft® Word 2013</vt:lpwstr>
  </property>
  <property fmtid="{D5CDD505-2E9C-101B-9397-08002B2CF9AE}" pid="4" name="LastSaved">
    <vt:filetime>2021-06-27T00:00:00Z</vt:filetime>
  </property>
</Properties>
</file>